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8" r:id="rId3"/>
    <p:sldId id="270" r:id="rId4"/>
    <p:sldId id="271" r:id="rId5"/>
    <p:sldId id="263" r:id="rId6"/>
    <p:sldId id="264" r:id="rId7"/>
    <p:sldId id="266" r:id="rId8"/>
    <p:sldId id="274" r:id="rId9"/>
    <p:sldId id="275" r:id="rId10"/>
    <p:sldId id="267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594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326A4-804C-4A9B-AEC9-A164EE5F15F5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C2654-9F2F-4EE6-8960-8A8F70BB0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70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10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3AE3EAE-4331-4A0A-AFB2-6F7CFB61B82F}" type="datetime1">
              <a:rPr lang="en-GB" smtClean="0"/>
              <a:t>26/04/2020</a:t>
            </a:fld>
            <a:endParaRPr lang="en-GB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4698207"/>
            <a:ext cx="2133600" cy="288131"/>
          </a:xfrm>
        </p:spPr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60CB75-5D38-4A2C-BB8F-5490F8447F5D}" type="datetime1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79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D9490F-3E72-4D18-B232-FCFF23BA85C5}" type="datetime1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24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0F9D5F-D86B-4024-A2D8-C06013EEB54C}" type="datetime1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99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E686C4-8C74-4C58-96BE-A623C96B0684}" type="datetime1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08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46B90E-9489-42CA-BC83-A3C368875A4C}" type="datetime1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26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ACEB83-0C13-4532-938C-47B0EB1550CE}" type="datetime1">
              <a:rPr lang="en-GB" smtClean="0"/>
              <a:t>26/04/2020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8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09BCB5-6252-4573-AE97-8D57E600895D}" type="datetime1">
              <a:rPr lang="en-GB" smtClean="0"/>
              <a:t>26/04/2020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11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A93477-4BB0-4E1C-899A-7221FA24AB95}" type="datetime1">
              <a:rPr lang="en-GB" smtClean="0"/>
              <a:t>26/04/2020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68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49B69D-3A1C-4F08-A0CF-A39E9C290EB4}" type="datetime1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87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3D4787-FE8D-494C-A9BB-AD9B5E0CCE4D}" type="datetime1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10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05979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98207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6A627E77-7189-4C90-BB96-82DA6C4A0A12}" type="datetime1">
              <a:rPr lang="en-GB" smtClean="0"/>
              <a:t>26/04/2020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98207"/>
            <a:ext cx="2895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00588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 smtClean="0">
                <a:solidFill>
                  <a:schemeClr val="tx1"/>
                </a:solidFill>
                <a:latin typeface="Chalkboard"/>
              </a:rPr>
              <a:t>Understand your Bible</a:t>
            </a:r>
            <a:endParaRPr lang="en-GB" sz="28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1425450" y="1995686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Welcome</a:t>
            </a:r>
            <a:endParaRPr kumimoji="0" lang="en-GB" sz="40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 smtClean="0">
                <a:solidFill>
                  <a:schemeClr val="tx1"/>
                </a:solidFill>
                <a:latin typeface="Chalkboard"/>
              </a:rPr>
              <a:t>understandyourbible.org</a:t>
            </a:r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 smtClean="0">
                <a:solidFill>
                  <a:schemeClr val="tx1"/>
                </a:solidFill>
                <a:latin typeface="Chalkboard"/>
              </a:rPr>
              <a:t>1</a:t>
            </a:fld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6  1 Corinthians 13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1561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10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258213" y="1820314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Comments or questions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6  1 Corinthians 13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9414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2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 smtClean="0">
                <a:solidFill>
                  <a:schemeClr val="tx1"/>
                </a:solidFill>
                <a:latin typeface="Chalkboard"/>
              </a:rPr>
              <a:t>Understand your Bible</a:t>
            </a:r>
            <a:endParaRPr lang="en-GB" sz="28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6  1 Corinthians 13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9" name="Subtitle 2"/>
          <p:cNvSpPr txBox="1">
            <a:spLocks/>
          </p:cNvSpPr>
          <p:nvPr/>
        </p:nvSpPr>
        <p:spPr bwMode="auto">
          <a:xfrm>
            <a:off x="1547664" y="904818"/>
            <a:ext cx="6837310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</a:rPr>
              <a:t>Recap</a:t>
            </a:r>
          </a:p>
          <a:p>
            <a:pPr marL="0" marR="0" lvl="0" indent="0" algn="l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</a:rPr>
              <a:t>Psalm 72:  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</a:rPr>
              <a:t>What </a:t>
            </a: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</a:rPr>
              <a:t>the world would be like ruled over and judged by 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</a:rPr>
              <a:t>God’s </a:t>
            </a: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</a:rPr>
              <a:t>special 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</a:rPr>
              <a:t>son.</a:t>
            </a:r>
            <a:endParaRPr kumimoji="0" lang="en-GB" sz="1600" b="0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</a:endParaRPr>
          </a:p>
          <a:p>
            <a:pPr marL="0" marR="0" lvl="0" indent="0" algn="l" defTabSz="914400" rtl="0" eaLnBrk="1" fontAlgn="base" latinLnBrk="0" hangingPunct="1">
              <a:lnSpc>
                <a:spcPts val="22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</a:rPr>
              <a:t>Isaiah 11:  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</a:rPr>
              <a:t>How </a:t>
            </a: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</a:rPr>
              <a:t>the rule of God’s special person will be unlike that of any other ruler in the 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</a:rPr>
              <a:t>past. </a:t>
            </a:r>
          </a:p>
          <a:p>
            <a:pPr marL="0" marR="0" lvl="0" indent="0" algn="l" defTabSz="914400" rtl="0" eaLnBrk="1" fontAlgn="base" latinLnBrk="0" hangingPunct="1">
              <a:lnSpc>
                <a:spcPts val="22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</a:rPr>
              <a:t>Acts 17: 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</a:rPr>
              <a:t>The special person is Jesus Christ. What the apostle Paul told the Athenians about God’s plan with Jesus Christ .</a:t>
            </a:r>
          </a:p>
          <a:p>
            <a:pPr marL="0" marR="0" lvl="0" indent="0" algn="l" defTabSz="914400" rtl="0" eaLnBrk="1" fontAlgn="base" latinLnBrk="0" hangingPunct="1">
              <a:lnSpc>
                <a:spcPts val="22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</a:rPr>
              <a:t>1 Corinthians 15: 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</a:rPr>
              <a:t>What Paul taught about the resurrection of the dead and its significance for us.</a:t>
            </a:r>
          </a:p>
          <a:p>
            <a:pPr marL="0" marR="0" lvl="0" indent="0" algn="l" defTabSz="914400" rtl="0" eaLnBrk="1" fontAlgn="base" latinLnBrk="0" hangingPunct="1">
              <a:lnSpc>
                <a:spcPts val="22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</a:rPr>
              <a:t>Psalm 19</a:t>
            </a:r>
            <a:r>
              <a: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</a:rPr>
              <a:t>: 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</a:rPr>
              <a:t>What </a:t>
            </a: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</a:rPr>
              <a:t>we learn about God by looking at the universe 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</a:rPr>
              <a:t>and why </a:t>
            </a: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</a:rPr>
              <a:t>we should take notice of the message from 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</a:rPr>
              <a:t>God.</a:t>
            </a:r>
            <a:endParaRPr kumimoji="0" lang="en-GB" sz="1600" b="0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</a:endParaRPr>
          </a:p>
          <a:p>
            <a:pPr marL="0" marR="0" lvl="0" indent="0" algn="l" defTabSz="914400" rtl="0" eaLnBrk="1" fontAlgn="base" latinLnBrk="0" hangingPunct="1">
              <a:lnSpc>
                <a:spcPts val="22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3049585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3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6  1 Corinthians 13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27" name="Subtitle 2"/>
          <p:cNvSpPr txBox="1">
            <a:spLocks/>
          </p:cNvSpPr>
          <p:nvPr/>
        </p:nvSpPr>
        <p:spPr bwMode="auto">
          <a:xfrm>
            <a:off x="1491747" y="1333298"/>
            <a:ext cx="6400800" cy="1382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Background to 1 Corinthians 13</a:t>
            </a:r>
          </a:p>
          <a:p>
            <a:pPr algn="l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GB" sz="1600" dirty="0">
                <a:solidFill>
                  <a:srgbClr val="333333"/>
                </a:solidFill>
                <a:latin typeface="Chalkboard"/>
              </a:rPr>
              <a:t>This is part of a letter that Paul sent to the group of Christian believers in Corinth. </a:t>
            </a:r>
            <a:endParaRPr lang="en-GB" sz="1600" b="1" kern="0" dirty="0">
              <a:solidFill>
                <a:srgbClr val="333333"/>
              </a:solidFill>
              <a:latin typeface="Chalkboard"/>
            </a:endParaRPr>
          </a:p>
        </p:txBody>
      </p:sp>
      <p:sp>
        <p:nvSpPr>
          <p:cNvPr id="28" name="Subtitle 2"/>
          <p:cNvSpPr txBox="1">
            <a:spLocks/>
          </p:cNvSpPr>
          <p:nvPr/>
        </p:nvSpPr>
        <p:spPr bwMode="auto">
          <a:xfrm>
            <a:off x="1443328" y="2586569"/>
            <a:ext cx="6400800" cy="1897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</a:rPr>
              <a:t>What we will see in this chapter:</a:t>
            </a:r>
          </a:p>
          <a:p>
            <a:pPr marL="285750" marR="0" lvl="0" indent="-285750" algn="l" defTabSz="914400" rtl="0" eaLnBrk="1" fontAlgn="base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</a:rPr>
              <a:t>Why </a:t>
            </a: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</a:rPr>
              <a:t>it is essential for believers to show Christian love in all aspects of their lives </a:t>
            </a:r>
          </a:p>
          <a:p>
            <a:pPr marL="285750" marR="0" lvl="0" indent="-285750" algn="l" defTabSz="914400" rtl="0" eaLnBrk="1" fontAlgn="base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</a:rPr>
              <a:t>How </a:t>
            </a: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</a:rPr>
              <a:t>and why we show love</a:t>
            </a:r>
          </a:p>
          <a:p>
            <a:pPr marL="0" marR="0" lvl="0" indent="0" algn="l" defTabSz="914400" rtl="0" eaLnBrk="1" fontAlgn="base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</a:endParaRPr>
          </a:p>
          <a:p>
            <a:pPr marL="0" marR="0" lvl="0" indent="0" algn="l" defTabSz="914400" rtl="0" eaLnBrk="1" fontAlgn="base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</a:endParaRPr>
          </a:p>
          <a:p>
            <a:pPr marL="0" marR="0" lvl="0" indent="0" algn="l" defTabSz="914400" rtl="0" eaLnBrk="1" fontAlgn="base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06426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4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043608" y="1820314"/>
            <a:ext cx="7056784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1. Let us read 1 Corinthians 13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6  1 Corinthians 13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28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5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6  1 Corinthians 13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25450" y="1571189"/>
            <a:ext cx="6558433" cy="3034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v 1 to 3. What </a:t>
            </a:r>
            <a:r>
              <a:rPr lang="en-GB" sz="1600" b="1" dirty="0">
                <a:solidFill>
                  <a:srgbClr val="000000"/>
                </a:solidFill>
                <a:latin typeface="Chalkboard"/>
              </a:rPr>
              <a:t>do we learn about the importance of love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?</a:t>
            </a:r>
          </a:p>
          <a:p>
            <a:pPr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If we have all kinds of abilities and do all kinds of things but don’t have love, it doesn’t do us any good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.</a:t>
            </a:r>
          </a:p>
          <a:p>
            <a:pPr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endParaRPr lang="en-GB" sz="160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4 to 7. </a:t>
            </a:r>
            <a:r>
              <a:rPr lang="en-GB" sz="1600" b="1" dirty="0">
                <a:solidFill>
                  <a:srgbClr val="000000"/>
                </a:solidFill>
                <a:latin typeface="Chalkboard"/>
              </a:rPr>
              <a:t>How should we show love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?</a:t>
            </a:r>
          </a:p>
          <a:p>
            <a:pPr lvl="1"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We show love by:</a:t>
            </a:r>
          </a:p>
          <a:p>
            <a:pPr marL="742950" lvl="1" indent="-285750"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patiently </a:t>
            </a:r>
            <a:r>
              <a:rPr lang="en-GB" sz="1600" dirty="0">
                <a:solidFill>
                  <a:srgbClr val="000000"/>
                </a:solidFill>
                <a:latin typeface="Chalkboard"/>
              </a:rPr>
              <a:t>caring more for others than for self</a:t>
            </a:r>
          </a:p>
          <a:p>
            <a:pPr marL="742950" lvl="1" indent="-285750"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taking </a:t>
            </a:r>
            <a:r>
              <a:rPr lang="en-GB" sz="1600" dirty="0">
                <a:solidFill>
                  <a:srgbClr val="000000"/>
                </a:solidFill>
                <a:latin typeface="Chalkboard"/>
              </a:rPr>
              <a:t>pleasure in what is true</a:t>
            </a:r>
          </a:p>
          <a:p>
            <a:pPr marL="742950" lvl="1" indent="-285750"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putting </a:t>
            </a:r>
            <a:r>
              <a:rPr lang="en-GB" sz="1600" dirty="0">
                <a:solidFill>
                  <a:srgbClr val="000000"/>
                </a:solidFill>
                <a:latin typeface="Chalkboard"/>
              </a:rPr>
              <a:t>up with anything</a:t>
            </a:r>
          </a:p>
          <a:p>
            <a:pPr marL="742950" lvl="1" indent="-285750"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believing </a:t>
            </a:r>
            <a:r>
              <a:rPr lang="en-GB" sz="1600" dirty="0">
                <a:solidFill>
                  <a:srgbClr val="000000"/>
                </a:solidFill>
                <a:latin typeface="Chalkboard"/>
              </a:rPr>
              <a:t>and hoping</a:t>
            </a:r>
          </a:p>
          <a:p>
            <a:pPr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endParaRPr lang="en-GB" sz="1600" b="1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6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6  1 Corinthians 13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75387" y="1412692"/>
            <a:ext cx="655843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4 to 7</a:t>
            </a:r>
            <a:r>
              <a:rPr lang="en-GB" sz="1600" b="1" kern="2400" dirty="0" smtClean="0">
                <a:solidFill>
                  <a:srgbClr val="000000"/>
                </a:solidFill>
                <a:latin typeface="Chalkboard"/>
              </a:rPr>
              <a:t>. </a:t>
            </a:r>
            <a:r>
              <a:rPr lang="en-GB" sz="1600" b="1" kern="2400" dirty="0">
                <a:solidFill>
                  <a:srgbClr val="000000"/>
                </a:solidFill>
                <a:latin typeface="Chalkboard"/>
              </a:rPr>
              <a:t>What sort of behaviour should we avoid if we are to show love</a:t>
            </a:r>
            <a:r>
              <a:rPr lang="en-GB" sz="1600" b="1" kern="2400" dirty="0" smtClean="0">
                <a:solidFill>
                  <a:srgbClr val="000000"/>
                </a:solidFill>
                <a:latin typeface="Chalkboard"/>
              </a:rPr>
              <a:t>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spc="10" dirty="0">
                <a:solidFill>
                  <a:srgbClr val="000000"/>
                </a:solidFill>
                <a:latin typeface="Chalkboard"/>
              </a:rPr>
              <a:t>We should avoid:</a:t>
            </a:r>
          </a:p>
          <a:p>
            <a:pPr marL="742950" lvl="1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GB" sz="1600" spc="10" dirty="0" smtClean="0">
                <a:solidFill>
                  <a:srgbClr val="000000"/>
                </a:solidFill>
                <a:latin typeface="Chalkboard"/>
              </a:rPr>
              <a:t>wanting </a:t>
            </a:r>
            <a:r>
              <a:rPr lang="en-GB" sz="1600" spc="10" dirty="0">
                <a:solidFill>
                  <a:srgbClr val="000000"/>
                </a:solidFill>
                <a:latin typeface="Chalkboard"/>
              </a:rPr>
              <a:t>what others have</a:t>
            </a:r>
          </a:p>
          <a:p>
            <a:pPr marL="742950" lvl="1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GB" sz="1600" spc="10" dirty="0" smtClean="0">
                <a:solidFill>
                  <a:srgbClr val="000000"/>
                </a:solidFill>
                <a:latin typeface="Chalkboard"/>
              </a:rPr>
              <a:t>being </a:t>
            </a:r>
            <a:r>
              <a:rPr lang="en-GB" sz="1600" spc="10" dirty="0">
                <a:solidFill>
                  <a:srgbClr val="000000"/>
                </a:solidFill>
                <a:latin typeface="Chalkboard"/>
              </a:rPr>
              <a:t>proud and boastful</a:t>
            </a:r>
          </a:p>
          <a:p>
            <a:pPr marL="742950" lvl="1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GB" sz="1600" spc="10" dirty="0" smtClean="0">
                <a:solidFill>
                  <a:srgbClr val="000000"/>
                </a:solidFill>
                <a:latin typeface="Chalkboard"/>
              </a:rPr>
              <a:t>wanting </a:t>
            </a:r>
            <a:r>
              <a:rPr lang="en-GB" sz="1600" spc="10" dirty="0">
                <a:solidFill>
                  <a:srgbClr val="000000"/>
                </a:solidFill>
                <a:latin typeface="Chalkboard"/>
              </a:rPr>
              <a:t>our own way</a:t>
            </a:r>
          </a:p>
          <a:p>
            <a:pPr marL="742950" lvl="1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GB" sz="1600" spc="10" dirty="0" smtClean="0">
                <a:solidFill>
                  <a:srgbClr val="000000"/>
                </a:solidFill>
                <a:latin typeface="Chalkboard"/>
              </a:rPr>
              <a:t>being </a:t>
            </a:r>
            <a:r>
              <a:rPr lang="en-GB" sz="1600" spc="10" dirty="0">
                <a:solidFill>
                  <a:srgbClr val="000000"/>
                </a:solidFill>
                <a:latin typeface="Chalkboard"/>
              </a:rPr>
              <a:t>provoked</a:t>
            </a:r>
          </a:p>
          <a:p>
            <a:pPr marL="742950" lvl="1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GB" sz="1600" spc="10" dirty="0" smtClean="0">
                <a:solidFill>
                  <a:srgbClr val="000000"/>
                </a:solidFill>
                <a:latin typeface="Chalkboard"/>
              </a:rPr>
              <a:t>bearing </a:t>
            </a:r>
            <a:r>
              <a:rPr lang="en-GB" sz="1600" spc="10" dirty="0">
                <a:solidFill>
                  <a:srgbClr val="000000"/>
                </a:solidFill>
                <a:latin typeface="Chalkboard"/>
              </a:rPr>
              <a:t>grudges</a:t>
            </a:r>
          </a:p>
          <a:p>
            <a:pPr marL="742950" lvl="1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GB" sz="1600" spc="10" dirty="0" smtClean="0">
                <a:solidFill>
                  <a:srgbClr val="000000"/>
                </a:solidFill>
                <a:latin typeface="Chalkboard"/>
              </a:rPr>
              <a:t>passing </a:t>
            </a:r>
            <a:r>
              <a:rPr lang="en-GB" sz="1600" spc="10" dirty="0">
                <a:solidFill>
                  <a:srgbClr val="000000"/>
                </a:solidFill>
                <a:latin typeface="Chalkboard"/>
              </a:rPr>
              <a:t>on malicious </a:t>
            </a:r>
            <a:r>
              <a:rPr lang="en-GB" sz="1600" spc="10" dirty="0" smtClean="0">
                <a:solidFill>
                  <a:srgbClr val="000000"/>
                </a:solidFill>
                <a:latin typeface="Chalkboard"/>
              </a:rPr>
              <a:t>gossip</a:t>
            </a:r>
          </a:p>
          <a:p>
            <a:pPr marL="742950" lvl="1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endParaRPr lang="en-GB" sz="1600" b="1" dirty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8 to 13. </a:t>
            </a:r>
            <a:r>
              <a:rPr lang="en-GB" sz="1600" b="1" dirty="0">
                <a:solidFill>
                  <a:srgbClr val="000000"/>
                </a:solidFill>
                <a:latin typeface="Chalkboard"/>
              </a:rPr>
              <a:t>In what way is love superior to all other attributes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spc="10" dirty="0">
                <a:solidFill>
                  <a:srgbClr val="000000"/>
                </a:solidFill>
                <a:latin typeface="Chalkboard"/>
              </a:rPr>
              <a:t>Love never stops.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spc="10" dirty="0">
                <a:solidFill>
                  <a:srgbClr val="000000"/>
                </a:solidFill>
                <a:latin typeface="Chalkboard"/>
              </a:rPr>
              <a:t>Prophecy, tongues and knowledge will all eventually end</a:t>
            </a:r>
            <a:r>
              <a:rPr lang="en-GB" sz="1600" b="1" spc="10" dirty="0">
                <a:solidFill>
                  <a:srgbClr val="000000"/>
                </a:solidFill>
                <a:latin typeface="Chalkboard"/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600" b="1" spc="1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7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62" name="Subtitle 2"/>
          <p:cNvSpPr txBox="1">
            <a:spLocks/>
          </p:cNvSpPr>
          <p:nvPr/>
        </p:nvSpPr>
        <p:spPr bwMode="auto">
          <a:xfrm>
            <a:off x="1491519" y="1059582"/>
            <a:ext cx="5904656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Related theme:</a:t>
            </a: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Love should be central in our </a:t>
            </a: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lives.</a:t>
            </a:r>
            <a:endParaRPr lang="en-GB" sz="1600" b="1" dirty="0">
              <a:solidFill>
                <a:srgbClr val="333333"/>
              </a:solidFill>
              <a:latin typeface="Chalkboard"/>
            </a:endParaRPr>
          </a:p>
          <a:p>
            <a:pPr algn="l">
              <a:buClr>
                <a:srgbClr val="000000"/>
              </a:buClr>
            </a:pPr>
            <a:endParaRPr lang="en-GB" sz="1600" b="1" kern="0" dirty="0">
              <a:solidFill>
                <a:srgbClr val="333333"/>
              </a:solidFill>
              <a:latin typeface="Candara" panose="020E0502030303020204" pitchFamily="34" charset="0"/>
            </a:endParaRPr>
          </a:p>
        </p:txBody>
      </p:sp>
      <p:sp>
        <p:nvSpPr>
          <p:cNvPr id="72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6  1 Corinthians 13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547243" y="1743366"/>
            <a:ext cx="5849788" cy="2785378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halkboard"/>
              </a:rPr>
              <a:t>Main point(s)</a:t>
            </a: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876201" y="1741478"/>
            <a:ext cx="1632132" cy="2785378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halkboard"/>
              </a:rPr>
              <a:t>Verse(s)</a:t>
            </a: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89171" y="2160556"/>
            <a:ext cx="151216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Leviticus 19 v 18 and 34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2577355" y="2160556"/>
            <a:ext cx="578767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The Israelites were to love their Jewish and non-Jewish neighbours as themselves.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09299" y="2911634"/>
            <a:ext cx="159903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Deuteronomy 6 v 5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2569765" y="2910038"/>
            <a:ext cx="5787678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The Israelites were to love God.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931785" y="3654614"/>
            <a:ext cx="1281487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Proverbs 10 v 12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2609353" y="3654615"/>
            <a:ext cx="5787678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Love covers all wrongs.</a:t>
            </a: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77" grpId="0"/>
      <p:bldP spid="78" grpId="0"/>
      <p:bldP spid="79" grpId="0"/>
      <p:bldP spid="8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8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35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6  1 Corinthians 13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667133" y="1779662"/>
            <a:ext cx="5849788" cy="2785378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halkboard"/>
              </a:rPr>
              <a:t>Main point(s)</a:t>
            </a: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52075" y="1764804"/>
            <a:ext cx="1656184" cy="2785378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halkboard"/>
              </a:rPr>
              <a:t>Verse(s)</a:t>
            </a: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77587" y="2196852"/>
            <a:ext cx="187716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</a:pPr>
            <a:r>
              <a:rPr lang="fi-FI" sz="1600" dirty="0">
                <a:solidFill>
                  <a:srgbClr val="000000"/>
                </a:solidFill>
                <a:latin typeface="Chalkboard"/>
              </a:rPr>
              <a:t>1 Thessalonians 3 v 12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697245" y="2196852"/>
            <a:ext cx="5787678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Paul encouraged believers to abound in love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226771" y="2947930"/>
            <a:ext cx="1281487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1 Timothy 1 v 5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689655" y="2946334"/>
            <a:ext cx="578767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Paul told Timothy that the aim of his teaching was to show love.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226770" y="3742790"/>
            <a:ext cx="1281487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1 Peter 4 v 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729243" y="3742791"/>
            <a:ext cx="5787678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Peter said that showing love covered sins.</a:t>
            </a:r>
          </a:p>
        </p:txBody>
      </p:sp>
      <p:sp>
        <p:nvSpPr>
          <p:cNvPr id="44" name="Subtitle 2"/>
          <p:cNvSpPr txBox="1">
            <a:spLocks/>
          </p:cNvSpPr>
          <p:nvPr/>
        </p:nvSpPr>
        <p:spPr bwMode="auto">
          <a:xfrm>
            <a:off x="1491519" y="1059582"/>
            <a:ext cx="5904656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Related theme:</a:t>
            </a: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Love should be central in our </a:t>
            </a: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lives.</a:t>
            </a:r>
            <a:endParaRPr lang="en-GB" sz="1600" b="1" dirty="0">
              <a:solidFill>
                <a:srgbClr val="333333"/>
              </a:solidFill>
              <a:latin typeface="Chalkboard"/>
            </a:endParaRPr>
          </a:p>
          <a:p>
            <a:pPr algn="l">
              <a:buClr>
                <a:srgbClr val="000000"/>
              </a:buClr>
            </a:pPr>
            <a:r>
              <a:rPr lang="en-US" sz="1600" b="1" kern="0" dirty="0" smtClean="0">
                <a:solidFill>
                  <a:srgbClr val="333333"/>
                </a:solidFill>
                <a:latin typeface="Candara" panose="020E0502030303020204" pitchFamily="34" charset="0"/>
              </a:rPr>
              <a:t> </a:t>
            </a:r>
            <a:endParaRPr lang="en-GB" sz="1600" b="1" kern="0" dirty="0">
              <a:solidFill>
                <a:srgbClr val="333333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560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42" grpId="0"/>
      <p:bldP spid="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9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35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6  1 Corinthians 13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 bwMode="auto">
          <a:xfrm>
            <a:off x="1491519" y="1059582"/>
            <a:ext cx="5904656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Related theme:</a:t>
            </a: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Love should be central in our </a:t>
            </a: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lives.</a:t>
            </a:r>
            <a:endParaRPr lang="en-GB" sz="1600" b="1" dirty="0">
              <a:solidFill>
                <a:srgbClr val="333333"/>
              </a:solidFill>
              <a:latin typeface="Chalkboard"/>
            </a:endParaRPr>
          </a:p>
          <a:p>
            <a:pPr algn="l">
              <a:buClr>
                <a:srgbClr val="000000"/>
              </a:buClr>
            </a:pPr>
            <a:endParaRPr lang="en-GB" sz="1600" b="1" kern="0" dirty="0">
              <a:solidFill>
                <a:srgbClr val="333333"/>
              </a:solidFill>
              <a:latin typeface="Candara" panose="020E0502030303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55776" y="1797263"/>
            <a:ext cx="5849788" cy="2762808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halkboard"/>
              </a:rPr>
              <a:t>Main point(s)</a:t>
            </a: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84734" y="1775920"/>
            <a:ext cx="1512168" cy="2762808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halkboard"/>
              </a:rPr>
              <a:t>Verse(s)</a:t>
            </a: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07750" y="2214453"/>
            <a:ext cx="1289152" cy="610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1 John 4 v 7 and 11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85888" y="2214453"/>
            <a:ext cx="5787678" cy="610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We should love one another because love is from God.</a:t>
            </a:r>
          </a:p>
          <a:p>
            <a:pPr fontAlgn="base"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If God shows his love to us, we should show it to one another.</a:t>
            </a:r>
          </a:p>
        </p:txBody>
      </p:sp>
    </p:spTree>
    <p:extLst>
      <p:ext uri="{BB962C8B-B14F-4D97-AF65-F5344CB8AC3E}">
        <p14:creationId xmlns:p14="http://schemas.microsoft.com/office/powerpoint/2010/main" val="1625009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theme/theme1.xml><?xml version="1.0" encoding="utf-8"?>
<a:theme xmlns:a="http://schemas.openxmlformats.org/drawingml/2006/main" name="Vertical and Horizontal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Vertical and Horizontal design template</Template>
  <TotalTime>623</TotalTime>
  <Words>613</Words>
  <Application>Microsoft Office PowerPoint</Application>
  <PresentationFormat>On-screen Show (16:9)</PresentationFormat>
  <Paragraphs>160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Vertical and Horizontal design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Lawrence</dc:creator>
  <cp:lastModifiedBy>Lawrence</cp:lastModifiedBy>
  <cp:revision>45</cp:revision>
  <dcterms:created xsi:type="dcterms:W3CDTF">2020-04-16T13:12:45Z</dcterms:created>
  <dcterms:modified xsi:type="dcterms:W3CDTF">2020-04-26T20:15:12Z</dcterms:modified>
</cp:coreProperties>
</file>