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70" r:id="rId4"/>
    <p:sldId id="271" r:id="rId5"/>
    <p:sldId id="263" r:id="rId6"/>
    <p:sldId id="264" r:id="rId7"/>
    <p:sldId id="272" r:id="rId8"/>
    <p:sldId id="273" r:id="rId9"/>
    <p:sldId id="266" r:id="rId10"/>
    <p:sldId id="274" r:id="rId11"/>
    <p:sldId id="267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94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26A4-804C-4A9B-AEC9-A164EE5F15F5}" type="datetimeFigureOut">
              <a:rPr lang="en-GB" smtClean="0"/>
              <a:t>19/04/2020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2654-9F2F-4EE6-8960-8A8F70BB0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AE3EAE-4331-4A0A-AFB2-6F7CFB61B82F}" type="datetime1">
              <a:rPr lang="en-GB" smtClean="0"/>
              <a:t>19/04/2020</a:t>
            </a:fld>
            <a:endParaRPr lang="en-GB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60CB75-5D38-4A2C-BB8F-5490F8447F5D}" type="datetime1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9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490F-3E72-4D18-B232-FCFF23BA85C5}" type="datetime1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F9D5F-D86B-4024-A2D8-C06013EEB54C}" type="datetime1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686C4-8C74-4C58-96BE-A623C96B0684}" type="datetime1">
              <a:rPr lang="en-GB" smtClean="0"/>
              <a:t>19/04/2020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6B90E-9489-42CA-BC83-A3C368875A4C}" type="datetime1">
              <a:rPr lang="en-GB" smtClean="0"/>
              <a:t>19/04/2020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ACEB83-0C13-4532-938C-47B0EB1550CE}" type="datetime1">
              <a:rPr lang="en-GB" smtClean="0"/>
              <a:t>19/04/2020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9BCB5-6252-4573-AE97-8D57E600895D}" type="datetime1">
              <a:rPr lang="en-GB" smtClean="0"/>
              <a:t>19/04/2020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93477-4BB0-4E1C-899A-7221FA24AB95}" type="datetime1">
              <a:rPr lang="en-GB" smtClean="0"/>
              <a:t>19/04/2020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8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9B69D-3A1C-4F08-A0CF-A39E9C290EB4}" type="datetime1">
              <a:rPr lang="en-GB" smtClean="0"/>
              <a:t>19/04/2020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D4787-FE8D-494C-A9BB-AD9B5E0CCE4D}" type="datetime1">
              <a:rPr lang="en-GB" smtClean="0"/>
              <a:t>19/04/2020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6A627E77-7189-4C90-BB96-82DA6C4A0A12}" type="datetime1">
              <a:rPr lang="en-GB" smtClean="0"/>
              <a:t>19/04/2020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995686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Welcome</a:t>
            </a:r>
            <a:endParaRPr kumimoji="0" lang="en-GB" sz="40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Chalkboard"/>
              </a:rPr>
              <a:t>understandyourbible.org</a:t>
            </a:r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 smtClean="0">
                <a:solidFill>
                  <a:schemeClr val="tx1"/>
                </a:solidFill>
                <a:latin typeface="Chalkboard"/>
              </a:rPr>
              <a:t>1</a:t>
            </a:fld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4  1 Corinthians 15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61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10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23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4  1 Corinthians 15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62" name="Subtitle 2"/>
          <p:cNvSpPr txBox="1">
            <a:spLocks/>
          </p:cNvSpPr>
          <p:nvPr/>
        </p:nvSpPr>
        <p:spPr bwMode="auto">
          <a:xfrm>
            <a:off x="1491519" y="1059582"/>
            <a:ext cx="5904656" cy="896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theme:</a:t>
            </a: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Many will rise from the dead and live forever</a:t>
            </a:r>
            <a:endParaRPr lang="en-GB" sz="1600" i="1" kern="0" dirty="0" smtClean="0">
              <a:solidFill>
                <a:srgbClr val="333333"/>
              </a:solidFill>
            </a:endParaRPr>
          </a:p>
          <a:p>
            <a:pPr algn="l">
              <a:buClr>
                <a:srgbClr val="000000"/>
              </a:buClr>
            </a:pPr>
            <a:endParaRPr lang="en-GB" sz="1600" b="1" kern="0" dirty="0">
              <a:solidFill>
                <a:srgbClr val="333333"/>
              </a:solidFill>
              <a:latin typeface="Candara" panose="020E0502030303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46932" y="1815366"/>
            <a:ext cx="5673774" cy="270586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600" b="1" dirty="0" smtClean="0">
                <a:latin typeface="Chalkboard"/>
              </a:rPr>
              <a:t>Main point(s)</a:t>
            </a:r>
            <a:endParaRPr lang="en-GB" sz="1600" dirty="0" smtClean="0">
              <a:latin typeface="Chalkboard"/>
            </a:endParaRPr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 smtClean="0"/>
          </a:p>
          <a:p>
            <a:endParaRPr lang="en-GB" sz="1600" b="1" dirty="0"/>
          </a:p>
          <a:p>
            <a:endParaRPr lang="en-GB" sz="1600" b="1" dirty="0" smtClean="0"/>
          </a:p>
          <a:p>
            <a:endParaRPr lang="en-GB" sz="1600" b="1" dirty="0"/>
          </a:p>
          <a:p>
            <a:endParaRPr lang="en-GB" sz="1600" b="1" dirty="0" smtClean="0"/>
          </a:p>
          <a:p>
            <a:endParaRPr lang="en-GB" sz="1600" b="1" dirty="0" smtClean="0"/>
          </a:p>
          <a:p>
            <a:endParaRPr lang="en-GB" sz="1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822580" y="1806993"/>
            <a:ext cx="1824352" cy="27058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600" b="1" dirty="0" smtClean="0">
                <a:latin typeface="Chalkboard"/>
              </a:rPr>
              <a:t>Verse(s)</a:t>
            </a:r>
            <a:endParaRPr lang="en-GB" sz="1600" dirty="0" smtClean="0">
              <a:latin typeface="Chalkboard"/>
            </a:endParaRPr>
          </a:p>
          <a:p>
            <a:endParaRPr lang="en-GB" sz="1600" b="1" dirty="0" smtClean="0"/>
          </a:p>
          <a:p>
            <a:endParaRPr lang="en-GB" sz="1600" b="1" dirty="0"/>
          </a:p>
          <a:p>
            <a:endParaRPr lang="en-GB" sz="1600" b="1" dirty="0" smtClean="0"/>
          </a:p>
          <a:p>
            <a:endParaRPr lang="en-GB" sz="1600" b="1" dirty="0"/>
          </a:p>
          <a:p>
            <a:endParaRPr lang="en-GB" sz="1600" b="1" dirty="0" smtClean="0"/>
          </a:p>
          <a:p>
            <a:endParaRPr lang="en-GB" sz="1600" b="1" dirty="0"/>
          </a:p>
          <a:p>
            <a:endParaRPr lang="en-GB" sz="1600" b="1" dirty="0"/>
          </a:p>
          <a:p>
            <a:endParaRPr lang="en-GB" sz="1600" b="1" dirty="0" smtClean="0"/>
          </a:p>
          <a:p>
            <a:endParaRPr lang="en-GB" sz="1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874201" y="2232556"/>
            <a:ext cx="1289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halkboard"/>
              </a:rPr>
              <a:t>Acts 24 v 14 and 15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77044" y="2232556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halkboard"/>
              </a:rPr>
              <a:t>The apostle Paul says that he believes in the resurrection of the dead.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31138" y="2931754"/>
            <a:ext cx="15990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halkboard"/>
              </a:rPr>
              <a:t>Philippians 3 v 10 and 11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669454" y="2930158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Paul tells the Philippians that being raised from the dead is the most important thing to him.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22580" y="3752554"/>
            <a:ext cx="19493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solidFill>
                  <a:srgbClr val="000000"/>
                </a:solidFill>
                <a:latin typeface="Chalkboard"/>
              </a:rPr>
              <a:t>1 Thessalonians 4 v 16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09042" y="3752555"/>
            <a:ext cx="5787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000000"/>
                </a:solidFill>
                <a:latin typeface="Chalkboard"/>
              </a:rPr>
              <a:t>Paul tells the Thessalonians that the resurrection will take place at the return of Jesus Christ.</a:t>
            </a:r>
          </a:p>
        </p:txBody>
      </p:sp>
    </p:spTree>
    <p:extLst>
      <p:ext uri="{BB962C8B-B14F-4D97-AF65-F5344CB8AC3E}">
        <p14:creationId xmlns:p14="http://schemas.microsoft.com/office/powerpoint/2010/main" val="130356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4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11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Comments or questions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4  1 Corinthians 15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9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4  1 Corinthians 15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258213" y="1339280"/>
            <a:ext cx="6400800" cy="2823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Recap</a:t>
            </a: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Psalm 72: 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What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the world would be like ruled over and judged by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God’s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special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son.</a:t>
            </a:r>
            <a:endParaRPr kumimoji="0" lang="en-GB" sz="1600" b="0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Isaiah 11: 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How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the rule of God’s special person will be unlike that of any other ruler in the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past.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Acts 17: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The special person is Jesus Christ. What the apostle Paul told the Athenians about God’s plan with Jesus Christ. </a:t>
            </a: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958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4  1 Corinthians 15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9" name="Subtitle 2"/>
          <p:cNvSpPr txBox="1">
            <a:spLocks/>
          </p:cNvSpPr>
          <p:nvPr/>
        </p:nvSpPr>
        <p:spPr bwMode="auto">
          <a:xfrm>
            <a:off x="1410203" y="1108222"/>
            <a:ext cx="6400800" cy="1815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Background to 1 Corinthians 15 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</a:pPr>
            <a:r>
              <a:rPr lang="en-GB" sz="1600" dirty="0">
                <a:solidFill>
                  <a:srgbClr val="333333"/>
                </a:solidFill>
                <a:latin typeface="Chalkboard"/>
              </a:rPr>
              <a:t>The apostle Paul’s preaching in the Greek city of Corinth resulted in a group of believers. </a:t>
            </a:r>
            <a:endParaRPr lang="en-GB" sz="1600" dirty="0" smtClean="0">
              <a:solidFill>
                <a:srgbClr val="333333"/>
              </a:solidFill>
              <a:latin typeface="Chalkboard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</a:pPr>
            <a:r>
              <a:rPr lang="en-GB" sz="1600" dirty="0" smtClean="0">
                <a:solidFill>
                  <a:srgbClr val="333333"/>
                </a:solidFill>
                <a:latin typeface="Chalkboard"/>
              </a:rPr>
              <a:t>This </a:t>
            </a:r>
            <a:r>
              <a:rPr lang="en-GB" sz="1600" dirty="0">
                <a:solidFill>
                  <a:srgbClr val="333333"/>
                </a:solidFill>
                <a:latin typeface="Chalkboard"/>
              </a:rPr>
              <a:t>chapter, looking at the question of the resurrection of the dead, is part of a letter Paul sent to this group. </a:t>
            </a:r>
            <a:endParaRPr lang="en-GB" sz="1600" b="1" kern="0" dirty="0">
              <a:solidFill>
                <a:srgbClr val="333333"/>
              </a:solidFill>
              <a:latin typeface="Chalkboard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</a:pPr>
            <a:endParaRPr lang="en-GB" sz="1800" b="1" kern="0" dirty="0">
              <a:solidFill>
                <a:srgbClr val="333333"/>
              </a:solidFill>
              <a:latin typeface="Candara" panose="020E0502030303020204" pitchFamily="34" charset="0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 bwMode="auto">
          <a:xfrm>
            <a:off x="1425450" y="2787774"/>
            <a:ext cx="6400800" cy="1897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What we will see in this chapter: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What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Paul taught about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resurrection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The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significance of the resurrection of Jesus Christ for </a:t>
            </a: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us</a:t>
            </a:r>
          </a:p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Events </a:t>
            </a:r>
            <a:r>
              <a:rPr kumimoji="0" lang="en-GB" sz="16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after the resurrection</a:t>
            </a:r>
            <a:endParaRPr kumimoji="0" lang="en-GB" sz="16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halkboard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426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043608" y="1820314"/>
            <a:ext cx="7056784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1. Let us read 1 Corinthians 15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4  1 Corinthians 15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4  1 Corinthians 15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25450" y="1456908"/>
            <a:ext cx="655843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ts val="600"/>
              </a:spcBef>
              <a:spcAft>
                <a:spcPts val="600"/>
              </a:spcAft>
            </a:pPr>
            <a:r>
              <a:rPr lang="en-GB" sz="1600" b="1" kern="0" dirty="0">
                <a:latin typeface="Chalkboard"/>
              </a:rPr>
              <a:t>v 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1 to 4. 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What </a:t>
            </a:r>
            <a:r>
              <a:rPr lang="en-GB" sz="1600" b="1" dirty="0">
                <a:solidFill>
                  <a:srgbClr val="000000"/>
                </a:solidFill>
                <a:latin typeface="Chalkboard"/>
              </a:rPr>
              <a:t>did Paul want them to know happened to Christ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Christ died for our sins, was buried and raised on the third 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day.</a:t>
            </a: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r>
              <a:rPr lang="en-GB" sz="1600" b="1" kern="0" dirty="0">
                <a:latin typeface="Chalkboard"/>
              </a:rPr>
              <a:t>v </a:t>
            </a:r>
            <a:r>
              <a:rPr lang="en-GB" sz="1600" b="1" kern="0" dirty="0" smtClean="0">
                <a:latin typeface="Chalkboard"/>
              </a:rPr>
              <a:t>5 to 11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. </a:t>
            </a:r>
            <a:r>
              <a:rPr lang="en-GB" sz="1600" b="1" dirty="0">
                <a:solidFill>
                  <a:srgbClr val="000000"/>
                </a:solidFill>
                <a:latin typeface="Chalkboard"/>
              </a:rPr>
              <a:t>Who saw the resurrected Jesus Christ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Cephas (Peter), the twelve, over five hundred brothers, James, all the apostles and last of all 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Paul.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r>
              <a:rPr lang="en-GB" sz="1600" b="1" kern="0" dirty="0">
                <a:latin typeface="Chalkboard"/>
              </a:rPr>
              <a:t>v </a:t>
            </a:r>
            <a:r>
              <a:rPr lang="en-GB" sz="1600" b="1" kern="0" dirty="0" smtClean="0">
                <a:latin typeface="Chalkboard"/>
              </a:rPr>
              <a:t>12 to 19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. </a:t>
            </a:r>
            <a:r>
              <a:rPr lang="en-GB" sz="1600" b="1" dirty="0">
                <a:solidFill>
                  <a:srgbClr val="000000"/>
                </a:solidFill>
                <a:latin typeface="Chalkboard"/>
              </a:rPr>
              <a:t>What did Paul say follows if Christ was not raised from the </a:t>
            </a:r>
            <a:r>
              <a:rPr lang="en-GB" sz="1600" b="1" dirty="0" smtClean="0">
                <a:solidFill>
                  <a:srgbClr val="000000"/>
                </a:solidFill>
                <a:latin typeface="Chalkboard"/>
              </a:rPr>
              <a:t>dead?</a:t>
            </a:r>
            <a:endParaRPr lang="en-GB" sz="1600" b="1" dirty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ts val="600"/>
              </a:spcBef>
              <a:spcAft>
                <a:spcPts val="600"/>
              </a:spcAft>
            </a:pP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Our </a:t>
            </a:r>
            <a:r>
              <a:rPr lang="en-GB" sz="1600" dirty="0">
                <a:solidFill>
                  <a:srgbClr val="000000"/>
                </a:solidFill>
                <a:latin typeface="Chalkboard"/>
              </a:rPr>
              <a:t>faith is empty and futile; we are still in our sins. Those who have died have perished; we are in a sorry state.</a:t>
            </a:r>
            <a:endParaRPr lang="en-GB" sz="1600" b="1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6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4  1 Corinthians 15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491630"/>
            <a:ext cx="6400800" cy="4020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/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20 to 23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What are the consequences for us of Christ’s resurrection from the dead?</a:t>
            </a:r>
          </a:p>
          <a:p>
            <a:pPr algn="l"/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Jesus Christ is the first of many who will rise from the dead.</a:t>
            </a:r>
          </a:p>
          <a:p>
            <a:pPr algn="l"/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Those who are “in Christ” will also be raised when Jesus comes back to the earth.</a:t>
            </a:r>
          </a:p>
          <a:p>
            <a:pPr algn="l"/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24 to 28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What will be the events after our resurrection from the dead?</a:t>
            </a:r>
          </a:p>
          <a:p>
            <a:pPr algn="l"/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Jesus will reign until all his enemies are overcome. The last enemy to be abolished will be death.</a:t>
            </a:r>
          </a:p>
          <a:p>
            <a:pPr algn="l"/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He will then deliver the Kingdom to God and be subject to him.</a:t>
            </a:r>
          </a:p>
          <a:p>
            <a:pPr algn="l"/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God will then be all in all.</a:t>
            </a:r>
          </a:p>
          <a:p>
            <a:pPr algn="l"/>
            <a:endParaRPr lang="en-GB" sz="1800" b="1" kern="0" dirty="0"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7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  <a:defRPr/>
            </a:pPr>
            <a:r>
              <a:rPr lang="en-GB" sz="1800" b="1" kern="0" dirty="0" smtClean="0">
                <a:solidFill>
                  <a:srgbClr val="333333"/>
                </a:solidFill>
                <a:latin typeface="Chalkboard"/>
              </a:rPr>
              <a:t>2. Questions</a:t>
            </a:r>
          </a:p>
          <a:p>
            <a:pPr algn="l">
              <a:buClr>
                <a:srgbClr val="000000"/>
              </a:buClr>
              <a:defRPr/>
            </a:pPr>
            <a:endParaRPr lang="en-GB" sz="1800" i="1" kern="0" dirty="0" smtClean="0">
              <a:solidFill>
                <a:srgbClr val="333333"/>
              </a:solidFill>
            </a:endParaRPr>
          </a:p>
          <a:p>
            <a:pPr algn="l">
              <a:buClr>
                <a:srgbClr val="000000"/>
              </a:buClr>
              <a:defRPr/>
            </a:pPr>
            <a:endParaRPr lang="en-GB" sz="1800" b="1" kern="0" dirty="0">
              <a:solidFill>
                <a:srgbClr val="333333"/>
              </a:solidFill>
              <a:latin typeface="Candara" panose="020E0502030303020204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4  1 Corinthians 15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5" name="Subtitle 2"/>
          <p:cNvSpPr txBox="1">
            <a:spLocks/>
          </p:cNvSpPr>
          <p:nvPr/>
        </p:nvSpPr>
        <p:spPr bwMode="auto">
          <a:xfrm>
            <a:off x="1409354" y="1563638"/>
            <a:ext cx="6400800" cy="4020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spcBef>
                <a:spcPts val="60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29 to 34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Why does Paul risk his life preaching?</a:t>
            </a:r>
          </a:p>
          <a:p>
            <a:pPr algn="l">
              <a:spcBef>
                <a:spcPts val="600"/>
              </a:spcBef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He believes he will be raised if he loses his life in doing so.</a:t>
            </a:r>
          </a:p>
          <a:p>
            <a:pPr algn="l">
              <a:spcBef>
                <a:spcPts val="60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35 to 50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What are the contrasts between people now and those raised in the Kingdom of God?</a:t>
            </a:r>
          </a:p>
          <a:p>
            <a:pPr lvl="1" indent="0">
              <a:spcBef>
                <a:spcPts val="600"/>
              </a:spcBef>
              <a:buNone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Perishable and imperishable</a:t>
            </a:r>
          </a:p>
          <a:p>
            <a:pPr lvl="1" indent="0">
              <a:spcBef>
                <a:spcPts val="600"/>
              </a:spcBef>
              <a:buNone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Dishonour and glory</a:t>
            </a:r>
          </a:p>
          <a:p>
            <a:pPr lvl="1" indent="0">
              <a:spcBef>
                <a:spcPts val="600"/>
              </a:spcBef>
              <a:buNone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Weakness and power</a:t>
            </a:r>
          </a:p>
          <a:p>
            <a:pPr lvl="1" indent="0">
              <a:spcBef>
                <a:spcPts val="600"/>
              </a:spcBef>
              <a:buNone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Natural and spiritual</a:t>
            </a:r>
          </a:p>
          <a:p>
            <a:pPr lvl="1" indent="0">
              <a:spcBef>
                <a:spcPts val="600"/>
              </a:spcBef>
              <a:buNone/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M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ade of dust and heavenly</a:t>
            </a:r>
            <a:endParaRPr lang="en-GB" sz="1600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092625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8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  <a:defRPr/>
            </a:pPr>
            <a:r>
              <a:rPr lang="en-GB" sz="1800" b="1" kern="0" dirty="0" smtClean="0">
                <a:solidFill>
                  <a:srgbClr val="333333"/>
                </a:solidFill>
                <a:latin typeface="Chalkboard"/>
              </a:rPr>
              <a:t>2. Questions</a:t>
            </a:r>
          </a:p>
          <a:p>
            <a:pPr algn="l">
              <a:buClr>
                <a:srgbClr val="000000"/>
              </a:buClr>
              <a:defRPr/>
            </a:pPr>
            <a:endParaRPr lang="en-GB" sz="1800" i="1" kern="0" dirty="0" smtClean="0">
              <a:solidFill>
                <a:srgbClr val="333333"/>
              </a:solidFill>
            </a:endParaRPr>
          </a:p>
          <a:p>
            <a:pPr algn="l">
              <a:buClr>
                <a:srgbClr val="000000"/>
              </a:buClr>
              <a:defRPr/>
            </a:pPr>
            <a:endParaRPr lang="en-GB" sz="1800" b="1" kern="0" dirty="0">
              <a:solidFill>
                <a:srgbClr val="333333"/>
              </a:solidFill>
              <a:latin typeface="Candara" panose="020E0502030303020204" pitchFamily="34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4  1 Corinthians 15</a:t>
            </a:r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6766" y="1707654"/>
            <a:ext cx="6400800" cy="4020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/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51 to 58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. 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What is the great hope that the resurrection gives and what should our response be?</a:t>
            </a:r>
          </a:p>
          <a:p>
            <a:pPr algn="l"/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Our mortal, perishable body can become immortal and imperishable through our Lord Jesus Christ.</a:t>
            </a:r>
          </a:p>
          <a:p>
            <a:pPr algn="l"/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We should always be doing what God asks of us because there is real long-term value in doing so.</a:t>
            </a:r>
            <a:endParaRPr lang="en-GB" sz="1600" kern="0" dirty="0">
              <a:solidFill>
                <a:schemeClr val="tx1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944393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9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23" name="Title 1"/>
          <p:cNvSpPr txBox="1">
            <a:spLocks/>
          </p:cNvSpPr>
          <p:nvPr/>
        </p:nvSpPr>
        <p:spPr bwMode="auto">
          <a:xfrm>
            <a:off x="5004048" y="801584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chemeClr val="tx1"/>
                </a:solidFill>
                <a:latin typeface="Chalkboard"/>
              </a:rPr>
              <a:t>Session 4  1 Corinthians 15</a:t>
            </a:r>
            <a:endParaRPr lang="en-GB" sz="20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426618" y="1857262"/>
            <a:ext cx="5849788" cy="270586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192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600" b="1" dirty="0" smtClean="0">
                <a:latin typeface="Chalkboard"/>
              </a:rPr>
              <a:t>Main point(s)</a:t>
            </a:r>
            <a:endParaRPr lang="en-GB" sz="1600" dirty="0" smtClean="0">
              <a:latin typeface="Chalkboard"/>
            </a:endParaRPr>
          </a:p>
          <a:p>
            <a:pPr>
              <a:lnSpc>
                <a:spcPts val="1920"/>
              </a:lnSpc>
            </a:pPr>
            <a:endParaRPr lang="en-GB" sz="1600" b="1" dirty="0"/>
          </a:p>
          <a:p>
            <a:pPr>
              <a:lnSpc>
                <a:spcPts val="1920"/>
              </a:lnSpc>
            </a:pPr>
            <a:endParaRPr lang="en-GB" sz="1600" b="1" dirty="0"/>
          </a:p>
          <a:p>
            <a:pPr>
              <a:lnSpc>
                <a:spcPts val="1920"/>
              </a:lnSpc>
            </a:pPr>
            <a:endParaRPr lang="en-GB" sz="1600" b="1" dirty="0" smtClean="0"/>
          </a:p>
          <a:p>
            <a:pPr>
              <a:lnSpc>
                <a:spcPts val="1920"/>
              </a:lnSpc>
            </a:pPr>
            <a:endParaRPr lang="en-GB" sz="1600" b="1" dirty="0"/>
          </a:p>
          <a:p>
            <a:pPr>
              <a:lnSpc>
                <a:spcPts val="1920"/>
              </a:lnSpc>
            </a:pPr>
            <a:endParaRPr lang="en-GB" sz="1600" b="1" dirty="0" smtClean="0"/>
          </a:p>
          <a:p>
            <a:pPr>
              <a:lnSpc>
                <a:spcPts val="1920"/>
              </a:lnSpc>
            </a:pPr>
            <a:endParaRPr lang="en-GB" sz="1600" b="1" dirty="0"/>
          </a:p>
          <a:p>
            <a:pPr>
              <a:lnSpc>
                <a:spcPts val="1920"/>
              </a:lnSpc>
            </a:pPr>
            <a:endParaRPr lang="en-GB" sz="1600" b="1" dirty="0" smtClean="0"/>
          </a:p>
          <a:p>
            <a:pPr>
              <a:lnSpc>
                <a:spcPts val="1920"/>
              </a:lnSpc>
            </a:pPr>
            <a:endParaRPr lang="en-GB" sz="1600" b="1" dirty="0" smtClean="0"/>
          </a:p>
          <a:p>
            <a:pPr>
              <a:lnSpc>
                <a:spcPts val="1920"/>
              </a:lnSpc>
            </a:pPr>
            <a:endParaRPr lang="en-GB" sz="16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755576" y="1861859"/>
            <a:ext cx="1512168" cy="27058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192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600" b="1" dirty="0" smtClean="0">
                <a:latin typeface="Chalkboard"/>
              </a:rPr>
              <a:t>Verse(s)</a:t>
            </a:r>
            <a:endParaRPr lang="en-GB" sz="1600" dirty="0" smtClean="0">
              <a:latin typeface="Chalkboard"/>
            </a:endParaRPr>
          </a:p>
          <a:p>
            <a:pPr>
              <a:lnSpc>
                <a:spcPts val="1920"/>
              </a:lnSpc>
            </a:pPr>
            <a:endParaRPr lang="en-GB" sz="1600" b="1" dirty="0" smtClean="0"/>
          </a:p>
          <a:p>
            <a:pPr>
              <a:lnSpc>
                <a:spcPts val="1920"/>
              </a:lnSpc>
            </a:pPr>
            <a:endParaRPr lang="en-GB" sz="1600" b="1" dirty="0"/>
          </a:p>
          <a:p>
            <a:pPr>
              <a:lnSpc>
                <a:spcPts val="1920"/>
              </a:lnSpc>
            </a:pPr>
            <a:endParaRPr lang="en-GB" sz="1600" b="1" dirty="0" smtClean="0"/>
          </a:p>
          <a:p>
            <a:pPr>
              <a:lnSpc>
                <a:spcPts val="1920"/>
              </a:lnSpc>
            </a:pPr>
            <a:endParaRPr lang="en-GB" sz="1600" b="1" dirty="0"/>
          </a:p>
          <a:p>
            <a:pPr>
              <a:lnSpc>
                <a:spcPts val="1920"/>
              </a:lnSpc>
            </a:pPr>
            <a:endParaRPr lang="en-GB" sz="1600" b="1" dirty="0" smtClean="0"/>
          </a:p>
          <a:p>
            <a:pPr>
              <a:lnSpc>
                <a:spcPts val="1920"/>
              </a:lnSpc>
            </a:pPr>
            <a:endParaRPr lang="en-GB" sz="1600" b="1" dirty="0"/>
          </a:p>
          <a:p>
            <a:pPr>
              <a:lnSpc>
                <a:spcPts val="1920"/>
              </a:lnSpc>
            </a:pPr>
            <a:endParaRPr lang="en-GB" sz="1600" b="1" dirty="0"/>
          </a:p>
          <a:p>
            <a:pPr>
              <a:lnSpc>
                <a:spcPts val="1920"/>
              </a:lnSpc>
            </a:pPr>
            <a:endParaRPr lang="en-GB" sz="1600" b="1" dirty="0" smtClean="0"/>
          </a:p>
          <a:p>
            <a:pPr>
              <a:lnSpc>
                <a:spcPts val="1920"/>
              </a:lnSpc>
            </a:pPr>
            <a:endParaRPr lang="en-GB" sz="1600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978592" y="2242027"/>
            <a:ext cx="1289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2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Daniel 12 v 2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456730" y="2242027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2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Daniel says the dead will rise from the grave.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986256" y="2895830"/>
            <a:ext cx="1281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2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Hosea 13 v 14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449140" y="2894234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20"/>
              </a:lnSpc>
              <a:spcAft>
                <a:spcPts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Hosea says that God will rescue people from the grave. 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986255" y="3573960"/>
            <a:ext cx="1281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2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John 11 v 24 and 25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488728" y="3573961"/>
            <a:ext cx="57876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920"/>
              </a:lnSpc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Martha says she believes that her dead brother will rise from the dead. Jesus then tells her that it is through belief in him that we can be raised.</a:t>
            </a:r>
          </a:p>
        </p:txBody>
      </p:sp>
      <p:sp>
        <p:nvSpPr>
          <p:cNvPr id="62" name="Subtitle 2"/>
          <p:cNvSpPr txBox="1">
            <a:spLocks/>
          </p:cNvSpPr>
          <p:nvPr/>
        </p:nvSpPr>
        <p:spPr bwMode="auto">
          <a:xfrm>
            <a:off x="1491519" y="1059582"/>
            <a:ext cx="5904656" cy="896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Related theme:</a:t>
            </a:r>
          </a:p>
          <a:p>
            <a:pPr marL="457200" lvl="1" indent="0">
              <a:buClr>
                <a:srgbClr val="000000"/>
              </a:buClr>
              <a:buNone/>
            </a:pPr>
            <a:r>
              <a:rPr lang="en-GB" sz="1600" b="1" dirty="0">
                <a:solidFill>
                  <a:srgbClr val="333333"/>
                </a:solidFill>
                <a:latin typeface="Chalkboard"/>
              </a:rPr>
              <a:t>Many will rise from the dead and live forever</a:t>
            </a:r>
            <a:endParaRPr lang="en-GB" sz="1600" i="1" kern="0" dirty="0" smtClean="0">
              <a:solidFill>
                <a:srgbClr val="333333"/>
              </a:solidFill>
            </a:endParaRPr>
          </a:p>
          <a:p>
            <a:pPr algn="l">
              <a:buClr>
                <a:srgbClr val="000000"/>
              </a:buClr>
            </a:pPr>
            <a:endParaRPr lang="en-GB" sz="1600" b="1" kern="0" dirty="0">
              <a:solidFill>
                <a:srgbClr val="333333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7" grpId="0"/>
      <p:bldP spid="58" grpId="0"/>
      <p:bldP spid="59" grpId="0"/>
    </p:bld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644</TotalTime>
  <Words>800</Words>
  <Application>Microsoft Office PowerPoint</Application>
  <PresentationFormat>On-screen Show (16:9)</PresentationFormat>
  <Paragraphs>147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Vertical and Horizontal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41</cp:revision>
  <dcterms:created xsi:type="dcterms:W3CDTF">2020-04-16T13:12:45Z</dcterms:created>
  <dcterms:modified xsi:type="dcterms:W3CDTF">2020-04-19T17:42:23Z</dcterms:modified>
</cp:coreProperties>
</file>