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85" r:id="rId3"/>
    <p:sldId id="270" r:id="rId4"/>
    <p:sldId id="271" r:id="rId5"/>
    <p:sldId id="263" r:id="rId6"/>
    <p:sldId id="264" r:id="rId7"/>
    <p:sldId id="277" r:id="rId8"/>
    <p:sldId id="286" r:id="rId9"/>
    <p:sldId id="282" r:id="rId10"/>
    <p:sldId id="283" r:id="rId11"/>
    <p:sldId id="267"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4" d="100"/>
          <a:sy n="144" d="100"/>
        </p:scale>
        <p:origin x="-96" y="-15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21/04/2020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2</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21/04/2020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21/04/2020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21/04/2020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21/04/2020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21/04/2020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21/04/2020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21/04/2020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21/04/2020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21/04/2020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21/04/2020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21/04/2020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21/04/2020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321869"/>
            <a:ext cx="1528072" cy="338554"/>
          </a:xfrm>
          <a:prstGeom prst="rect">
            <a:avLst/>
          </a:prstGeom>
          <a:noFill/>
        </p:spPr>
        <p:txBody>
          <a:bodyPr wrap="square" rtlCol="0">
            <a:spAutoFit/>
          </a:bodyPr>
          <a:lstStyle/>
          <a:p>
            <a:pPr fontAlgn="base">
              <a:spcBef>
                <a:spcPct val="0"/>
              </a:spcBef>
              <a:spcAft>
                <a:spcPct val="0"/>
              </a:spcAft>
            </a:pPr>
            <a:r>
              <a:rPr lang="nb-NO" sz="1600" dirty="0">
                <a:solidFill>
                  <a:srgbClr val="000000"/>
                </a:solidFill>
                <a:latin typeface="Chalkboard"/>
              </a:rPr>
              <a:t>1 Peter 3 v 22</a:t>
            </a:r>
            <a:endParaRPr lang="en-GB" sz="1600" dirty="0">
              <a:solidFill>
                <a:srgbClr val="000000"/>
              </a:solidFill>
              <a:latin typeface="Chalkboard"/>
            </a:endParaRPr>
          </a:p>
        </p:txBody>
      </p:sp>
      <p:sp>
        <p:nvSpPr>
          <p:cNvPr id="165" name="TextBox 164"/>
          <p:cNvSpPr txBox="1"/>
          <p:nvPr/>
        </p:nvSpPr>
        <p:spPr>
          <a:xfrm>
            <a:off x="2384722" y="2321869"/>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Peter tells us angels, authorities and powers are now subject to Jesus in heaven.</a:t>
            </a:r>
            <a:endParaRPr lang="en-GB" sz="1600" dirty="0">
              <a:solidFill>
                <a:srgbClr val="000000"/>
              </a:solidFill>
              <a:latin typeface="Chalkboard"/>
            </a:endParaRPr>
          </a:p>
        </p:txBody>
      </p:sp>
      <p:sp>
        <p:nvSpPr>
          <p:cNvPr id="1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
        <p:nvSpPr>
          <p:cNvPr id="17"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11:</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Jesus ascended to heaven.</a:t>
            </a:r>
            <a:endParaRPr lang="en-GB" sz="1600" b="1" dirty="0">
              <a:solidFill>
                <a:srgbClr val="333333"/>
              </a:solidFill>
              <a:latin typeface="Chalkboard"/>
            </a:endParaRPr>
          </a:p>
        </p:txBody>
      </p:sp>
    </p:spTree>
    <p:extLst>
      <p:ext uri="{BB962C8B-B14F-4D97-AF65-F5344CB8AC3E}">
        <p14:creationId xmlns:p14="http://schemas.microsoft.com/office/powerpoint/2010/main" val="310809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11</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2</a:t>
            </a:fld>
            <a:endParaRPr lang="en-GB" sz="1200" dirty="0">
              <a:solidFill>
                <a:schemeClr val="tx1"/>
              </a:solidFill>
              <a:latin typeface="Chalkboard"/>
            </a:endParaRPr>
          </a:p>
        </p:txBody>
      </p:sp>
      <p:sp>
        <p:nvSpPr>
          <p:cNvPr id="1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
        <p:nvSpPr>
          <p:cNvPr id="9" name="Subtitle 2"/>
          <p:cNvSpPr txBox="1">
            <a:spLocks/>
          </p:cNvSpPr>
          <p:nvPr/>
        </p:nvSpPr>
        <p:spPr bwMode="auto">
          <a:xfrm>
            <a:off x="1331407" y="1395461"/>
            <a:ext cx="6400800"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rgbClr val="333333"/>
                </a:solidFill>
                <a:latin typeface="Chalkboard"/>
              </a:rPr>
              <a:t>Background to </a:t>
            </a:r>
            <a:r>
              <a:rPr lang="en-GB" sz="1600" b="1" dirty="0" smtClean="0">
                <a:solidFill>
                  <a:srgbClr val="333333"/>
                </a:solidFill>
                <a:latin typeface="Chalkboard"/>
              </a:rPr>
              <a:t>the book of Acts </a:t>
            </a:r>
            <a:endParaRPr lang="en-GB" sz="1600" b="1" dirty="0" smtClean="0">
              <a:solidFill>
                <a:srgbClr val="333333"/>
              </a:solidFill>
              <a:latin typeface="Chalkboard"/>
            </a:endParaRPr>
          </a:p>
          <a:p>
            <a:pPr algn="l">
              <a:lnSpc>
                <a:spcPts val="2600"/>
              </a:lnSpc>
              <a:spcBef>
                <a:spcPts val="0"/>
              </a:spcBef>
              <a:spcAft>
                <a:spcPts val="0"/>
              </a:spcAft>
              <a:buClr>
                <a:srgbClr val="000000"/>
              </a:buClr>
            </a:pPr>
            <a:r>
              <a:rPr lang="en-GB" sz="1600" dirty="0">
                <a:solidFill>
                  <a:srgbClr val="333333"/>
                </a:solidFill>
                <a:latin typeface="Chalkboard"/>
              </a:rPr>
              <a:t>The book of Acts shows how Christianity spread during the thirty years following the death and resurrection of Jesus Christ. </a:t>
            </a:r>
            <a:endParaRPr lang="en-GB" sz="1600" dirty="0" smtClean="0">
              <a:solidFill>
                <a:srgbClr val="333333"/>
              </a:solidFill>
              <a:latin typeface="Chalkboard"/>
            </a:endParaRPr>
          </a:p>
          <a:p>
            <a:pPr algn="l">
              <a:lnSpc>
                <a:spcPts val="2600"/>
              </a:lnSpc>
              <a:spcBef>
                <a:spcPts val="0"/>
              </a:spcBef>
              <a:spcAft>
                <a:spcPts val="0"/>
              </a:spcAft>
              <a:buClr>
                <a:srgbClr val="000000"/>
              </a:buClr>
            </a:pPr>
            <a:endParaRPr lang="en-GB" sz="1600" dirty="0">
              <a:solidFill>
                <a:srgbClr val="333333"/>
              </a:solidFill>
              <a:latin typeface="Chalkboard"/>
            </a:endParaRPr>
          </a:p>
          <a:p>
            <a:pPr algn="l">
              <a:lnSpc>
                <a:spcPts val="2600"/>
              </a:lnSpc>
              <a:spcBef>
                <a:spcPts val="0"/>
              </a:spcBef>
              <a:spcAft>
                <a:spcPts val="0"/>
              </a:spcAft>
              <a:buClr>
                <a:srgbClr val="000000"/>
              </a:buClr>
            </a:pPr>
            <a:r>
              <a:rPr lang="en-GB" sz="1600" dirty="0" smtClean="0">
                <a:solidFill>
                  <a:srgbClr val="333333"/>
                </a:solidFill>
                <a:latin typeface="Chalkboard"/>
              </a:rPr>
              <a:t>It </a:t>
            </a:r>
            <a:r>
              <a:rPr lang="en-GB" sz="1600" dirty="0">
                <a:solidFill>
                  <a:srgbClr val="333333"/>
                </a:solidFill>
                <a:latin typeface="Chalkboard"/>
              </a:rPr>
              <a:t>shows how the Good News about Jesus Christ spread from Jerusalem to Rome mainly through the work of Peter and Paul.</a:t>
            </a:r>
            <a:endParaRPr lang="en-GB" sz="1600" b="1" kern="0" dirty="0">
              <a:solidFill>
                <a:srgbClr val="333333"/>
              </a:solidFill>
              <a:latin typeface="Candara" panose="020E0502030303020204" pitchFamily="34" charset="0"/>
            </a:endParaRPr>
          </a:p>
        </p:txBody>
      </p:sp>
    </p:spTree>
    <p:extLst>
      <p:ext uri="{BB962C8B-B14F-4D97-AF65-F5344CB8AC3E}">
        <p14:creationId xmlns:p14="http://schemas.microsoft.com/office/powerpoint/2010/main" val="322001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charRg st="159" end="27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20" name="Subtitle 2"/>
          <p:cNvSpPr txBox="1">
            <a:spLocks/>
          </p:cNvSpPr>
          <p:nvPr/>
        </p:nvSpPr>
        <p:spPr bwMode="auto">
          <a:xfrm>
            <a:off x="1425450" y="1414861"/>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What </a:t>
            </a:r>
            <a:r>
              <a:rPr lang="en-GB" sz="1600" dirty="0">
                <a:solidFill>
                  <a:schemeClr val="tx1"/>
                </a:solidFill>
                <a:latin typeface="Chalkboard"/>
              </a:rPr>
              <a:t>Jesus spent 40 days doing with the apostles</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An </a:t>
            </a:r>
            <a:r>
              <a:rPr lang="en-GB" sz="1600" dirty="0">
                <a:solidFill>
                  <a:schemeClr val="tx1"/>
                </a:solidFill>
                <a:latin typeface="Chalkboard"/>
              </a:rPr>
              <a:t>important question the apostles asked Jesus</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What </a:t>
            </a:r>
            <a:r>
              <a:rPr lang="en-GB" sz="1600" dirty="0">
                <a:solidFill>
                  <a:schemeClr val="tx1"/>
                </a:solidFill>
                <a:latin typeface="Chalkboard"/>
              </a:rPr>
              <a:t>the disciples did after Jesus left them</a:t>
            </a:r>
          </a:p>
        </p:txBody>
      </p:sp>
      <p:sp>
        <p:nvSpPr>
          <p:cNvPr id="2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charRg st="83" end="13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charRg st="130" end="17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742950" marR="0" lvl="0" indent="-742950" algn="ctr" defTabSz="914400" rtl="0" eaLnBrk="1" fontAlgn="base" latinLnBrk="0" hangingPunct="1">
              <a:lnSpc>
                <a:spcPct val="100000"/>
              </a:lnSpc>
              <a:spcBef>
                <a:spcPct val="20000"/>
              </a:spcBef>
              <a:spcAft>
                <a:spcPct val="0"/>
              </a:spcAft>
              <a:buClr>
                <a:srgbClr val="000000"/>
              </a:buClr>
              <a:buSzTx/>
              <a:buFont typeface="Century Gothic" pitchFamily="34" charset="0"/>
              <a:buAutoNum type="arabicPeriod"/>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Let us read Acts 1</a:t>
            </a:r>
          </a:p>
          <a:p>
            <a:pPr marR="0" lvl="0" algn="ctr" defTabSz="914400" rtl="0" eaLnBrk="1" fontAlgn="base" latinLnBrk="0" hangingPunct="1">
              <a:lnSpc>
                <a:spcPct val="100000"/>
              </a:lnSpc>
              <a:spcBef>
                <a:spcPct val="20000"/>
              </a:spcBef>
              <a:spcAft>
                <a:spcPct val="0"/>
              </a:spcAft>
              <a:buClr>
                <a:srgbClr val="000000"/>
              </a:buClr>
              <a:buSzTx/>
              <a:tabLst/>
              <a:defRPr/>
            </a:pP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7"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58147" y="1551803"/>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a:t>
            </a:r>
            <a:r>
              <a:rPr lang="en-GB" sz="1600" b="1" kern="0" dirty="0" smtClean="0">
                <a:solidFill>
                  <a:schemeClr val="tx1"/>
                </a:solidFill>
                <a:latin typeface="Chalkboard"/>
              </a:rPr>
              <a:t>3</a:t>
            </a:r>
            <a:r>
              <a:rPr lang="en-GB" sz="1600" b="1" kern="0" dirty="0">
                <a:solidFill>
                  <a:schemeClr val="tx1"/>
                </a:solidFill>
                <a:latin typeface="Chalkboard"/>
              </a:rPr>
              <a:t>. What did Jesus spend 40 days doing</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spent time with the disciples and gave many convincing proofs that he was alive, and spoke about God’s Kingdom</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4 and 5</a:t>
            </a:r>
            <a:r>
              <a:rPr lang="en-GB" sz="1600" b="1" kern="0" dirty="0">
                <a:solidFill>
                  <a:schemeClr val="tx1"/>
                </a:solidFill>
                <a:latin typeface="Chalkboard"/>
              </a:rPr>
              <a:t>. What did he tell the apostles to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told them to wait in Jerusalem for God’s promise to be fulfilled when they would be baptised in the Holy Spirit</a:t>
            </a:r>
            <a:r>
              <a:rPr lang="en-GB" sz="1600" kern="0" dirty="0" smtClean="0">
                <a:solidFill>
                  <a:schemeClr val="tx1"/>
                </a:solidFill>
                <a:latin typeface="Chalkboard"/>
              </a:rPr>
              <a:t>. </a:t>
            </a:r>
            <a:endParaRPr lang="en-GB" sz="1600" kern="0" dirty="0">
              <a:solidFill>
                <a:schemeClr val="tx1"/>
              </a:solidFill>
              <a:latin typeface="Chalkboard"/>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25450" y="1433567"/>
            <a:ext cx="7379793"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6 </a:t>
            </a:r>
            <a:r>
              <a:rPr lang="en-GB" sz="1600" b="1" kern="0" dirty="0" smtClean="0">
                <a:solidFill>
                  <a:schemeClr val="tx1"/>
                </a:solidFill>
                <a:latin typeface="Chalkboard"/>
              </a:rPr>
              <a:t>to </a:t>
            </a:r>
            <a:r>
              <a:rPr lang="en-GB" sz="1600" b="1" kern="0" dirty="0" smtClean="0">
                <a:solidFill>
                  <a:schemeClr val="tx1"/>
                </a:solidFill>
                <a:latin typeface="Chalkboard"/>
              </a:rPr>
              <a:t>8</a:t>
            </a:r>
            <a:r>
              <a:rPr lang="en-GB" sz="1600" b="1" kern="0" dirty="0">
                <a:solidFill>
                  <a:schemeClr val="tx1"/>
                </a:solidFill>
                <a:latin typeface="Chalkboard"/>
              </a:rPr>
              <a:t>. What did the apostles ask Jesus and what was his response?</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They asked him if he would restore the kingdom to Israel at that time.</a:t>
            </a:r>
          </a:p>
          <a:p>
            <a:pPr algn="l">
              <a:lnSpc>
                <a:spcPts val="2300"/>
              </a:lnSpc>
              <a:spcBef>
                <a:spcPts val="0"/>
              </a:spcBef>
            </a:pPr>
            <a:r>
              <a:rPr lang="en-GB" sz="1600" kern="0" dirty="0">
                <a:solidFill>
                  <a:schemeClr val="tx1"/>
                </a:solidFill>
                <a:latin typeface="Chalkboard"/>
              </a:rPr>
              <a:t>Jesus replied that they weren’t to know the time which God had set. But that when they had the power of the Holy Spirit they were to be his witnesses throughout the known world.</a:t>
            </a:r>
          </a:p>
          <a:p>
            <a:pPr algn="l">
              <a:lnSpc>
                <a:spcPts val="2300"/>
              </a:lnSpc>
              <a:spcBef>
                <a:spcPts val="0"/>
              </a:spcBef>
            </a:pPr>
            <a:r>
              <a:rPr lang="en-GB" sz="1600" b="1" kern="0" dirty="0" smtClean="0">
                <a:solidFill>
                  <a:schemeClr val="tx1"/>
                </a:solidFill>
                <a:latin typeface="Chalkboard"/>
              </a:rPr>
              <a:t>v 9</a:t>
            </a:r>
            <a:r>
              <a:rPr lang="en-GB" sz="1600" b="1" kern="0" dirty="0">
                <a:solidFill>
                  <a:schemeClr val="tx1"/>
                </a:solidFill>
                <a:latin typeface="Chalkboard"/>
              </a:rPr>
              <a:t>. What then happened to Jesus? </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He was taken up, and a cloud took him from their sight. </a:t>
            </a:r>
            <a:endParaRPr lang="en-GB" sz="1600" kern="0" dirty="0" smtClean="0">
              <a:solidFill>
                <a:schemeClr val="tx1"/>
              </a:solidFill>
              <a:latin typeface="Chalkboard"/>
            </a:endParaRPr>
          </a:p>
          <a:p>
            <a:pPr algn="l">
              <a:lnSpc>
                <a:spcPts val="2300"/>
              </a:lnSpc>
              <a:spcBef>
                <a:spcPts val="0"/>
              </a:spcBef>
            </a:pPr>
            <a:r>
              <a:rPr lang="en-GB" sz="1600" b="1" kern="0" dirty="0" smtClean="0">
                <a:solidFill>
                  <a:schemeClr val="tx1"/>
                </a:solidFill>
                <a:latin typeface="Chalkboard"/>
              </a:rPr>
              <a:t>v 10 and 11</a:t>
            </a:r>
            <a:r>
              <a:rPr lang="en-GB" sz="1600" b="1" kern="0" dirty="0">
                <a:solidFill>
                  <a:schemeClr val="tx1"/>
                </a:solidFill>
                <a:latin typeface="Chalkboard"/>
              </a:rPr>
              <a:t>. What were the apostles then told</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They were told that Jesus would come back in the same way they had seen him go.</a:t>
            </a:r>
            <a:endParaRPr lang="en-GB" sz="1600" kern="0" dirty="0">
              <a:solidFill>
                <a:schemeClr val="tx1"/>
              </a:solidFill>
              <a:latin typeface="Chalkboard"/>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xEl>
                                              <p:charRg st="457" end="53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Subtitle 2"/>
          <p:cNvSpPr txBox="1">
            <a:spLocks/>
          </p:cNvSpPr>
          <p:nvPr/>
        </p:nvSpPr>
        <p:spPr bwMode="auto">
          <a:xfrm>
            <a:off x="1435997" y="1635646"/>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12 </a:t>
            </a:r>
            <a:r>
              <a:rPr lang="en-GB" sz="1600" b="1" kern="0" dirty="0" smtClean="0">
                <a:solidFill>
                  <a:schemeClr val="tx1"/>
                </a:solidFill>
                <a:latin typeface="Chalkboard"/>
              </a:rPr>
              <a:t>to </a:t>
            </a:r>
            <a:r>
              <a:rPr lang="en-GB" sz="1600" b="1" kern="0" dirty="0" smtClean="0">
                <a:solidFill>
                  <a:schemeClr val="tx1"/>
                </a:solidFill>
                <a:latin typeface="Chalkboard"/>
              </a:rPr>
              <a:t>14</a:t>
            </a:r>
            <a:r>
              <a:rPr lang="en-GB" sz="1600" b="1" kern="0" dirty="0">
                <a:solidFill>
                  <a:schemeClr val="tx1"/>
                </a:solidFill>
                <a:latin typeface="Chalkboard"/>
              </a:rPr>
              <a:t>. What did the followers of Jesus spend their time doing</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They all willingly devoted themselves to prayer. </a:t>
            </a:r>
            <a:endParaRPr lang="en-GB" sz="1600" kern="0" dirty="0" smtClean="0">
              <a:solidFill>
                <a:schemeClr val="tx1"/>
              </a:solidFill>
              <a:latin typeface="Chalkboard"/>
            </a:endParaRPr>
          </a:p>
          <a:p>
            <a:pPr algn="l">
              <a:lnSpc>
                <a:spcPts val="2300"/>
              </a:lnSpc>
              <a:spcBef>
                <a:spcPts val="0"/>
              </a:spcBef>
            </a:pPr>
            <a:r>
              <a:rPr lang="en-GB" sz="1600" b="1" kern="0" dirty="0" smtClean="0">
                <a:solidFill>
                  <a:schemeClr val="tx1"/>
                </a:solidFill>
                <a:latin typeface="Chalkboard"/>
              </a:rPr>
              <a:t>v 15 to </a:t>
            </a:r>
            <a:r>
              <a:rPr lang="en-GB" sz="1600" b="1" kern="0" dirty="0" smtClean="0">
                <a:solidFill>
                  <a:schemeClr val="tx1"/>
                </a:solidFill>
                <a:latin typeface="Chalkboard"/>
              </a:rPr>
              <a:t>20</a:t>
            </a:r>
            <a:r>
              <a:rPr lang="en-GB" sz="1600" b="1" kern="0" dirty="0">
                <a:solidFill>
                  <a:schemeClr val="tx1"/>
                </a:solidFill>
                <a:latin typeface="Chalkboard"/>
              </a:rPr>
              <a:t>. </a:t>
            </a:r>
            <a:r>
              <a:rPr lang="en-GB" sz="1600" b="1" kern="0" dirty="0">
                <a:solidFill>
                  <a:schemeClr val="tx1"/>
                </a:solidFill>
                <a:latin typeface="Chalkboard"/>
              </a:rPr>
              <a:t>What did Peter tell his fellow believers about Judas Iscariot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told them:</a:t>
            </a:r>
          </a:p>
          <a:p>
            <a:pPr marL="1028700" lvl="1">
              <a:lnSpc>
                <a:spcPts val="2300"/>
              </a:lnSpc>
              <a:spcBef>
                <a:spcPts val="0"/>
              </a:spcBef>
              <a:buFont typeface="Wingdings" panose="05000000000000000000" pitchFamily="2" charset="2"/>
              <a:buChar char="Ø"/>
            </a:pPr>
            <a:r>
              <a:rPr lang="en-GB" sz="1600" kern="0" dirty="0" smtClean="0">
                <a:solidFill>
                  <a:schemeClr val="tx1"/>
                </a:solidFill>
                <a:latin typeface="Chalkboard"/>
              </a:rPr>
              <a:t>Judas’ betrayal of Jesus fulfilled prophecy. </a:t>
            </a:r>
          </a:p>
          <a:p>
            <a:pPr marL="1028700" lvl="1">
              <a:lnSpc>
                <a:spcPts val="2300"/>
              </a:lnSpc>
              <a:spcBef>
                <a:spcPts val="0"/>
              </a:spcBef>
              <a:buFont typeface="Wingdings" panose="05000000000000000000" pitchFamily="2" charset="2"/>
              <a:buChar char="Ø"/>
            </a:pPr>
            <a:r>
              <a:rPr lang="en-GB" sz="1600" kern="0" dirty="0" smtClean="0">
                <a:solidFill>
                  <a:schemeClr val="tx1"/>
                </a:solidFill>
                <a:latin typeface="Chalkboard"/>
              </a:rPr>
              <a:t>Judas had bought a field where he came to an unpleasant end</a:t>
            </a:r>
          </a:p>
          <a:p>
            <a:pPr marL="1028700" lvl="1">
              <a:lnSpc>
                <a:spcPts val="2300"/>
              </a:lnSpc>
              <a:spcBef>
                <a:spcPts val="0"/>
              </a:spcBef>
              <a:buFont typeface="Wingdings" panose="05000000000000000000" pitchFamily="2" charset="2"/>
              <a:buChar char="Ø"/>
            </a:pPr>
            <a:r>
              <a:rPr lang="en-GB" sz="1600" kern="0" dirty="0" smtClean="0">
                <a:solidFill>
                  <a:schemeClr val="tx1"/>
                </a:solidFill>
                <a:latin typeface="Chalkboard"/>
              </a:rPr>
              <a:t>it was necessary to replace Judas as had been predicted in Psalm 69 v 25.</a:t>
            </a:r>
            <a:endParaRPr lang="en-GB" sz="1600" kern="0" dirty="0">
              <a:solidFill>
                <a:schemeClr val="tx1"/>
              </a:solidFill>
              <a:latin typeface="Chalkboard"/>
            </a:endParaRP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charRg st="193" end="20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Subtitle 2"/>
          <p:cNvSpPr txBox="1">
            <a:spLocks/>
          </p:cNvSpPr>
          <p:nvPr/>
        </p:nvSpPr>
        <p:spPr bwMode="auto">
          <a:xfrm>
            <a:off x="1435997" y="1635646"/>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a:t>
            </a:r>
            <a:r>
              <a:rPr lang="en-GB" sz="1600" b="1" kern="0" dirty="0" smtClean="0">
                <a:solidFill>
                  <a:schemeClr val="tx1"/>
                </a:solidFill>
                <a:latin typeface="Chalkboard"/>
              </a:rPr>
              <a:t>21 </a:t>
            </a:r>
            <a:r>
              <a:rPr lang="en-GB" sz="1600" b="1" kern="0" dirty="0" smtClean="0">
                <a:solidFill>
                  <a:schemeClr val="tx1"/>
                </a:solidFill>
                <a:latin typeface="Chalkboard"/>
              </a:rPr>
              <a:t>to </a:t>
            </a:r>
            <a:r>
              <a:rPr lang="en-GB" sz="1600" b="1" kern="0" dirty="0" smtClean="0">
                <a:solidFill>
                  <a:schemeClr val="tx1"/>
                </a:solidFill>
                <a:latin typeface="Chalkboard"/>
              </a:rPr>
              <a:t>25</a:t>
            </a:r>
            <a:r>
              <a:rPr lang="en-GB" sz="1600" b="1" kern="0" dirty="0">
                <a:solidFill>
                  <a:schemeClr val="tx1"/>
                </a:solidFill>
                <a:latin typeface="Chalkboard"/>
              </a:rPr>
              <a:t>. What did Peter suggest they should do and how did they do it</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Someone who had been with them since the days of John the Baptiser was needed to replace Judas.</a:t>
            </a:r>
          </a:p>
          <a:p>
            <a:pPr algn="l">
              <a:lnSpc>
                <a:spcPts val="2300"/>
              </a:lnSpc>
              <a:spcBef>
                <a:spcPts val="0"/>
              </a:spcBef>
            </a:pPr>
            <a:r>
              <a:rPr lang="en-GB" sz="1600" kern="0" dirty="0" smtClean="0">
                <a:solidFill>
                  <a:schemeClr val="tx1"/>
                </a:solidFill>
                <a:latin typeface="Chalkboard"/>
              </a:rPr>
              <a:t>They </a:t>
            </a:r>
            <a:r>
              <a:rPr lang="en-GB" sz="1600" kern="0" dirty="0">
                <a:solidFill>
                  <a:schemeClr val="tx1"/>
                </a:solidFill>
                <a:latin typeface="Chalkboard"/>
              </a:rPr>
              <a:t>selected two qualified men and then after praying drew lots</a:t>
            </a:r>
            <a:r>
              <a:rPr lang="en-GB" sz="1600" kern="0" dirty="0" smtClean="0">
                <a:solidFill>
                  <a:schemeClr val="tx1"/>
                </a:solidFill>
                <a:latin typeface="Chalkboard"/>
              </a:rPr>
              <a:t>. </a:t>
            </a:r>
          </a:p>
          <a:p>
            <a:pPr algn="l">
              <a:lnSpc>
                <a:spcPts val="2300"/>
              </a:lnSpc>
              <a:spcBef>
                <a:spcPts val="0"/>
              </a:spcBef>
            </a:pPr>
            <a:r>
              <a:rPr lang="en-GB" sz="1600" b="1" kern="0" dirty="0" smtClean="0">
                <a:solidFill>
                  <a:schemeClr val="tx1"/>
                </a:solidFill>
                <a:latin typeface="Chalkboard"/>
              </a:rPr>
              <a:t>v 26. </a:t>
            </a:r>
            <a:r>
              <a:rPr lang="en-GB" sz="1600" b="1" kern="0" dirty="0">
                <a:solidFill>
                  <a:schemeClr val="tx1"/>
                </a:solidFill>
                <a:latin typeface="Chalkboard"/>
              </a:rPr>
              <a:t>Who was chosen</a:t>
            </a:r>
            <a:endParaRPr lang="en-GB" sz="1600" b="1" kern="0" dirty="0" smtClean="0">
              <a:solidFill>
                <a:schemeClr val="tx1"/>
              </a:solidFill>
              <a:latin typeface="Chalkboard"/>
            </a:endParaRPr>
          </a:p>
          <a:p>
            <a:pPr algn="l">
              <a:lnSpc>
                <a:spcPts val="2300"/>
              </a:lnSpc>
              <a:spcBef>
                <a:spcPts val="0"/>
              </a:spcBef>
            </a:pPr>
            <a:r>
              <a:rPr lang="en-GB" sz="1600" kern="0" dirty="0">
                <a:solidFill>
                  <a:schemeClr val="tx1"/>
                </a:solidFill>
                <a:latin typeface="Chalkboard"/>
              </a:rPr>
              <a:t>Matthias was chosen</a:t>
            </a:r>
          </a:p>
        </p:txBody>
      </p:sp>
      <p:sp>
        <p:nvSpPr>
          <p:cNvPr id="11"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127317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
                                            <p:txEl>
                                              <p:charRg st="258" end="27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Related theme from v </a:t>
            </a:r>
            <a:r>
              <a:rPr lang="en-GB" sz="1600" b="1" dirty="0" smtClean="0">
                <a:solidFill>
                  <a:srgbClr val="333333"/>
                </a:solidFill>
                <a:latin typeface="Chalkboard"/>
              </a:rPr>
              <a:t>11:</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a:t>
            </a:r>
            <a:r>
              <a:rPr lang="en-GB" sz="1600" b="1" dirty="0">
                <a:solidFill>
                  <a:srgbClr val="333333"/>
                </a:solidFill>
                <a:latin typeface="Chalkboard"/>
              </a:rPr>
              <a:t>Jesus ascended to heaven.</a:t>
            </a:r>
            <a:endParaRPr lang="en-GB" sz="1600" b="1" dirty="0">
              <a:solidFill>
                <a:srgbClr val="333333"/>
              </a:solidFill>
              <a:latin typeface="Chalkboard"/>
            </a:endParaRP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35731"/>
            <a:ext cx="1528072"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Mark 16 v 19</a:t>
            </a:r>
            <a:endParaRPr lang="en-GB" sz="1600" dirty="0">
              <a:solidFill>
                <a:srgbClr val="000000"/>
              </a:solidFill>
              <a:latin typeface="Chalkboard"/>
            </a:endParaRPr>
          </a:p>
        </p:txBody>
      </p:sp>
      <p:sp>
        <p:nvSpPr>
          <p:cNvPr id="165" name="TextBox 164"/>
          <p:cNvSpPr txBox="1"/>
          <p:nvPr/>
        </p:nvSpPr>
        <p:spPr>
          <a:xfrm>
            <a:off x="2384722" y="2235731"/>
            <a:ext cx="578767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Mark tells us that Jesus sat down at the right hand of God </a:t>
            </a:r>
            <a:endParaRPr lang="en-GB" sz="1600" dirty="0">
              <a:solidFill>
                <a:srgbClr val="000000"/>
              </a:solidFill>
              <a:latin typeface="Chalkboard"/>
            </a:endParaRPr>
          </a:p>
        </p:txBody>
      </p:sp>
      <p:sp>
        <p:nvSpPr>
          <p:cNvPr id="22" name="TextBox 21"/>
          <p:cNvSpPr txBox="1"/>
          <p:nvPr/>
        </p:nvSpPr>
        <p:spPr>
          <a:xfrm>
            <a:off x="595656" y="2833758"/>
            <a:ext cx="1312048"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7 v 55</a:t>
            </a:r>
            <a:endParaRPr lang="en-GB" sz="1600" dirty="0">
              <a:solidFill>
                <a:srgbClr val="000000"/>
              </a:solidFill>
              <a:latin typeface="Chalkboard"/>
            </a:endParaRPr>
          </a:p>
        </p:txBody>
      </p:sp>
      <p:sp>
        <p:nvSpPr>
          <p:cNvPr id="23" name="TextBox 22"/>
          <p:cNvSpPr txBox="1"/>
          <p:nvPr/>
        </p:nvSpPr>
        <p:spPr>
          <a:xfrm>
            <a:off x="2387894" y="2838697"/>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Before Stephen is killed he sees Jesus standing at God’s right hand.</a:t>
            </a:r>
            <a:endParaRPr lang="en-GB" sz="1600" dirty="0">
              <a:solidFill>
                <a:srgbClr val="000000"/>
              </a:solidFill>
              <a:latin typeface="Chalkboard"/>
            </a:endParaRPr>
          </a:p>
        </p:txBody>
      </p:sp>
      <p:sp>
        <p:nvSpPr>
          <p:cNvPr id="16" name="TextBox 15"/>
          <p:cNvSpPr txBox="1"/>
          <p:nvPr/>
        </p:nvSpPr>
        <p:spPr>
          <a:xfrm>
            <a:off x="631428" y="3606297"/>
            <a:ext cx="1610845" cy="338554"/>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Hebrews 9 v 24</a:t>
            </a:r>
            <a:endParaRPr lang="en-GB" sz="1600" dirty="0">
              <a:solidFill>
                <a:srgbClr val="000000"/>
              </a:solidFill>
              <a:latin typeface="Chalkboard"/>
            </a:endParaRPr>
          </a:p>
        </p:txBody>
      </p:sp>
      <p:sp>
        <p:nvSpPr>
          <p:cNvPr id="17" name="TextBox 16"/>
          <p:cNvSpPr txBox="1"/>
          <p:nvPr/>
        </p:nvSpPr>
        <p:spPr>
          <a:xfrm>
            <a:off x="2423667" y="3611236"/>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The letter to the Hebrews tells us that Jesus now appears in God’s presence for us.</a:t>
            </a:r>
            <a:endParaRPr lang="en-GB" sz="1600" dirty="0">
              <a:solidFill>
                <a:srgbClr val="000000"/>
              </a:solidFill>
              <a:latin typeface="Chalkboard"/>
            </a:endParaRPr>
          </a:p>
        </p:txBody>
      </p:sp>
      <p:sp>
        <p:nvSpPr>
          <p:cNvPr id="18"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23 Acts 1</a:t>
            </a:r>
            <a:endParaRPr lang="en-GB" sz="2000" b="1" kern="0" dirty="0">
              <a:solidFill>
                <a:srgbClr val="000000"/>
              </a:solidFill>
              <a:latin typeface="Chalkboard"/>
            </a:endParaRPr>
          </a:p>
        </p:txBody>
      </p:sp>
    </p:spTree>
    <p:extLst>
      <p:ext uri="{BB962C8B-B14F-4D97-AF65-F5344CB8AC3E}">
        <p14:creationId xmlns:p14="http://schemas.microsoft.com/office/powerpoint/2010/main" val="40700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2120</TotalTime>
  <Words>647</Words>
  <Application>Microsoft Office PowerPoint</Application>
  <PresentationFormat>On-screen Show (16:9)</PresentationFormat>
  <Paragraphs>135</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158</cp:revision>
  <dcterms:created xsi:type="dcterms:W3CDTF">2020-04-16T13:12:45Z</dcterms:created>
  <dcterms:modified xsi:type="dcterms:W3CDTF">2020-04-21T08:07:04Z</dcterms:modified>
</cp:coreProperties>
</file>