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0" r:id="rId3"/>
    <p:sldId id="271" r:id="rId4"/>
    <p:sldId id="263" r:id="rId5"/>
    <p:sldId id="264" r:id="rId6"/>
    <p:sldId id="290" r:id="rId7"/>
    <p:sldId id="289" r:id="rId8"/>
    <p:sldId id="291" r:id="rId9"/>
    <p:sldId id="267"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23/04/2020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23/04/2020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23/04/2020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23/04/2020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23/04/2020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23/04/2020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9"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61"/>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King </a:t>
            </a:r>
            <a:r>
              <a:rPr lang="en-GB" sz="1600" dirty="0">
                <a:solidFill>
                  <a:schemeClr val="tx1"/>
                </a:solidFill>
                <a:latin typeface="Chalkboard"/>
              </a:rPr>
              <a:t>Herod killed James </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He </a:t>
            </a:r>
            <a:r>
              <a:rPr lang="en-GB" sz="1600" dirty="0">
                <a:solidFill>
                  <a:schemeClr val="tx1"/>
                </a:solidFill>
                <a:latin typeface="Chalkboard"/>
              </a:rPr>
              <a:t>arrested Peter who was delivered by an angel</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King </a:t>
            </a:r>
            <a:r>
              <a:rPr lang="en-GB" sz="1600" dirty="0">
                <a:solidFill>
                  <a:schemeClr val="tx1"/>
                </a:solidFill>
                <a:latin typeface="Chalkboard"/>
              </a:rPr>
              <a:t>Herod died</a:t>
            </a:r>
          </a:p>
        </p:txBody>
      </p:sp>
      <p:sp>
        <p:nvSpPr>
          <p:cNvPr id="18"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12</a:t>
            </a: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8"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526908" y="1402780"/>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a:t>
            </a:r>
            <a:r>
              <a:rPr lang="en-GB" sz="1600" b="1" kern="0" smtClean="0">
                <a:solidFill>
                  <a:schemeClr val="tx1"/>
                </a:solidFill>
                <a:latin typeface="Chalkboard"/>
              </a:rPr>
              <a:t>4</a:t>
            </a:r>
            <a:r>
              <a:rPr lang="en-GB" sz="1600" b="1" kern="0" smtClean="0">
                <a:solidFill>
                  <a:schemeClr val="tx1"/>
                </a:solidFill>
                <a:latin typeface="Chalkboard"/>
              </a:rPr>
              <a:t>. </a:t>
            </a:r>
            <a:r>
              <a:rPr lang="en-GB" sz="1600" b="1" kern="0" dirty="0">
                <a:solidFill>
                  <a:schemeClr val="tx1"/>
                </a:solidFill>
                <a:latin typeface="Chalkboard"/>
              </a:rPr>
              <a:t>What did Herod do to James and Peter and what were his plans for Peter</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King Herod killed James, the brother of John. To please the Jews, he also had Peter imprisoned with the intention of making him a public spectacle</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5</a:t>
            </a:r>
            <a:r>
              <a:rPr lang="en-GB" sz="1600" b="1" kern="0" dirty="0">
                <a:solidFill>
                  <a:schemeClr val="tx1"/>
                </a:solidFill>
                <a:latin typeface="Chalkboard"/>
              </a:rPr>
              <a:t>. What was the church doing for Peter</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His fellow believers were praying for his release</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6 to 10</a:t>
            </a:r>
            <a:r>
              <a:rPr lang="en-GB" sz="1600" b="1" kern="0" dirty="0">
                <a:solidFill>
                  <a:schemeClr val="tx1"/>
                </a:solidFill>
                <a:latin typeface="Chalkboard"/>
              </a:rPr>
              <a:t>. How were Herod’s plans thwarted</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As Peter was sleeping chained to two guards, an angel told Peter to get up. His chains fell off. As the angel led him out of the prison the iron gate opened by itself.</a:t>
            </a:r>
          </a:p>
        </p:txBody>
      </p:sp>
      <p:sp>
        <p:nvSpPr>
          <p:cNvPr id="20"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61015" y="1538227"/>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11 and 12</a:t>
            </a:r>
            <a:r>
              <a:rPr lang="en-GB" sz="1600" b="1" kern="0" dirty="0">
                <a:solidFill>
                  <a:schemeClr val="tx1"/>
                </a:solidFill>
                <a:latin typeface="Chalkboard"/>
              </a:rPr>
              <a:t>. What did Peter do after realising he was free</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went to the house of Mary</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12 to 17</a:t>
            </a:r>
            <a:r>
              <a:rPr lang="en-GB" sz="1600" b="1" kern="0" dirty="0">
                <a:solidFill>
                  <a:schemeClr val="tx1"/>
                </a:solidFill>
                <a:latin typeface="Chalkboard"/>
              </a:rPr>
              <a:t>. What are the believers doing and what is their reaction when Peter arrives?</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The believers are praying. They initially thought it was the imagination of Rhoda, and then that it was Peter’s angel. They were amazed when they realised it was Peter</a:t>
            </a:r>
            <a:r>
              <a:rPr lang="en-GB" sz="1600" kern="0" dirty="0" smtClean="0">
                <a:solidFill>
                  <a:schemeClr val="tx1"/>
                </a:solidFill>
                <a:latin typeface="Chalkboard"/>
              </a:rPr>
              <a:t>.</a:t>
            </a:r>
          </a:p>
          <a:p>
            <a:pPr algn="l">
              <a:lnSpc>
                <a:spcPts val="2300"/>
              </a:lnSpc>
              <a:spcBef>
                <a:spcPts val="0"/>
              </a:spcBef>
            </a:pPr>
            <a:r>
              <a:rPr lang="en-GB" sz="1600" b="1" kern="0" dirty="0">
                <a:solidFill>
                  <a:schemeClr val="tx1"/>
                </a:solidFill>
                <a:latin typeface="Chalkboard"/>
              </a:rPr>
              <a:t>v 18 and 19. What did Herod do to his prison guards</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Herod condemned the prison guards to death for losing their prisoner.</a:t>
            </a:r>
            <a:endParaRPr lang="en-GB" sz="1600" kern="0" dirty="0" smtClean="0">
              <a:solidFill>
                <a:schemeClr val="tx1"/>
              </a:solidFill>
              <a:latin typeface="Chalkboard"/>
            </a:endParaRPr>
          </a:p>
          <a:p>
            <a:pPr algn="l">
              <a:lnSpc>
                <a:spcPts val="2300"/>
              </a:lnSpc>
              <a:spcBef>
                <a:spcPts val="0"/>
              </a:spcBef>
            </a:pPr>
            <a:endParaRPr lang="en-GB" sz="1600" kern="0" dirty="0" smtClean="0">
              <a:solidFill>
                <a:schemeClr val="tx1"/>
              </a:solidFill>
              <a:latin typeface="Chalkboard"/>
            </a:endParaRPr>
          </a:p>
        </p:txBody>
      </p:sp>
      <p:sp>
        <p:nvSpPr>
          <p:cNvPr id="20"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61015" y="1538227"/>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20 to 23</a:t>
            </a:r>
            <a:r>
              <a:rPr lang="en-GB" sz="1600" b="1" kern="0" dirty="0">
                <a:solidFill>
                  <a:schemeClr val="tx1"/>
                </a:solidFill>
                <a:latin typeface="Chalkboard"/>
              </a:rPr>
              <a:t>. What happened to Herod in Caesarea</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Herod, who was basking in the flattery of the people calling him a god, was struck down by an angel and died</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24 and 25</a:t>
            </a:r>
            <a:r>
              <a:rPr lang="en-GB" sz="1600" b="1" kern="0" dirty="0">
                <a:solidFill>
                  <a:schemeClr val="tx1"/>
                </a:solidFill>
                <a:latin typeface="Chalkboard"/>
              </a:rPr>
              <a:t>. What did Barnabas and Saul do next</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Barnabas and Saul returned *to Jerusalem taking John Mark with </a:t>
            </a:r>
            <a:r>
              <a:rPr lang="en-GB" sz="1600" kern="0" dirty="0" smtClean="0">
                <a:solidFill>
                  <a:schemeClr val="tx1"/>
                </a:solidFill>
                <a:latin typeface="Chalkboard"/>
              </a:rPr>
              <a:t>them</a:t>
            </a:r>
          </a:p>
          <a:p>
            <a:pPr algn="l">
              <a:lnSpc>
                <a:spcPts val="2300"/>
              </a:lnSpc>
              <a:spcBef>
                <a:spcPts val="0"/>
              </a:spcBef>
            </a:pPr>
            <a:r>
              <a:rPr lang="en-GB" sz="1600" kern="0" dirty="0" smtClean="0">
                <a:solidFill>
                  <a:schemeClr val="tx1"/>
                </a:solidFill>
                <a:latin typeface="Chalkboard"/>
              </a:rPr>
              <a:t>[* some </a:t>
            </a:r>
            <a:r>
              <a:rPr lang="en-GB" sz="1600" kern="0" dirty="0">
                <a:solidFill>
                  <a:schemeClr val="tx1"/>
                </a:solidFill>
                <a:latin typeface="Chalkboard"/>
              </a:rPr>
              <a:t>Bible versions have "from</a:t>
            </a:r>
            <a:r>
              <a:rPr lang="en-GB" sz="1600" kern="0" dirty="0" smtClean="0">
                <a:solidFill>
                  <a:schemeClr val="tx1"/>
                </a:solidFill>
                <a:latin typeface="Chalkboard"/>
              </a:rPr>
              <a:t>"].</a:t>
            </a:r>
          </a:p>
        </p:txBody>
      </p:sp>
      <p:sp>
        <p:nvSpPr>
          <p:cNvPr id="20"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53905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613906" y="2202340"/>
            <a:ext cx="162836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Psalms 65 v 2</a:t>
            </a:r>
          </a:p>
        </p:txBody>
      </p:sp>
      <p:sp>
        <p:nvSpPr>
          <p:cNvPr id="165" name="TextBox 164"/>
          <p:cNvSpPr txBox="1"/>
          <p:nvPr/>
        </p:nvSpPr>
        <p:spPr>
          <a:xfrm>
            <a:off x="2384722" y="2195975"/>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God will hear the prayers of all who come to him.</a:t>
            </a:r>
          </a:p>
        </p:txBody>
      </p:sp>
      <p:sp>
        <p:nvSpPr>
          <p:cNvPr id="22" name="TextBox 21"/>
          <p:cNvSpPr txBox="1"/>
          <p:nvPr/>
        </p:nvSpPr>
        <p:spPr>
          <a:xfrm>
            <a:off x="595656" y="2886766"/>
            <a:ext cx="1459470"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Psalms 86 v 7</a:t>
            </a:r>
          </a:p>
        </p:txBody>
      </p:sp>
      <p:sp>
        <p:nvSpPr>
          <p:cNvPr id="23" name="TextBox 22"/>
          <p:cNvSpPr txBox="1"/>
          <p:nvPr/>
        </p:nvSpPr>
        <p:spPr>
          <a:xfrm>
            <a:off x="2387894" y="2891705"/>
            <a:ext cx="6216554"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God will answer in the day of </a:t>
            </a:r>
            <a:r>
              <a:rPr lang="en-GB" sz="1600" dirty="0" smtClean="0">
                <a:solidFill>
                  <a:srgbClr val="000000"/>
                </a:solidFill>
                <a:latin typeface="Chalkboard"/>
              </a:rPr>
              <a:t>trouble.</a:t>
            </a:r>
            <a:endParaRPr lang="en-GB" sz="1600" dirty="0">
              <a:solidFill>
                <a:srgbClr val="000000"/>
              </a:solidFill>
              <a:latin typeface="Chalkboard"/>
            </a:endParaRPr>
          </a:p>
        </p:txBody>
      </p:sp>
      <p:sp>
        <p:nvSpPr>
          <p:cNvPr id="16" name="TextBox 15"/>
          <p:cNvSpPr txBox="1"/>
          <p:nvPr/>
        </p:nvSpPr>
        <p:spPr>
          <a:xfrm>
            <a:off x="593632" y="3660252"/>
            <a:ext cx="1530095"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Isaiah 65 v 24</a:t>
            </a:r>
          </a:p>
        </p:txBody>
      </p:sp>
      <p:sp>
        <p:nvSpPr>
          <p:cNvPr id="17" name="TextBox 16"/>
          <p:cNvSpPr txBox="1"/>
          <p:nvPr/>
        </p:nvSpPr>
        <p:spPr>
          <a:xfrm>
            <a:off x="2385870" y="3665191"/>
            <a:ext cx="6218577"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prophet Isaiah talks of a time when God will hear and answer prayer immediately.</a:t>
            </a:r>
          </a:p>
        </p:txBody>
      </p:sp>
      <p:sp>
        <p:nvSpPr>
          <p:cNvPr id="26"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12:</a:t>
            </a:r>
          </a:p>
          <a:p>
            <a:pPr marL="457200" lvl="1" indent="0">
              <a:buClr>
                <a:srgbClr val="000000"/>
              </a:buClr>
              <a:buNone/>
            </a:pPr>
            <a:r>
              <a:rPr lang="en-GB" sz="1600" b="1" dirty="0">
                <a:solidFill>
                  <a:srgbClr val="333333"/>
                </a:solidFill>
                <a:latin typeface="Chalkboard"/>
              </a:rPr>
              <a:t>	God listens to prayer.</a:t>
            </a:r>
          </a:p>
        </p:txBody>
      </p:sp>
      <p:sp>
        <p:nvSpPr>
          <p:cNvPr id="2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377194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613906" y="2414372"/>
            <a:ext cx="1441220" cy="584775"/>
          </a:xfrm>
          <a:prstGeom prst="rect">
            <a:avLst/>
          </a:prstGeom>
          <a:noFill/>
        </p:spPr>
        <p:txBody>
          <a:bodyPr wrap="square" rtlCol="0">
            <a:spAutoFit/>
          </a:bodyPr>
          <a:lstStyle/>
          <a:p>
            <a:pPr fontAlgn="base">
              <a:spcBef>
                <a:spcPct val="0"/>
              </a:spcBef>
              <a:spcAft>
                <a:spcPct val="0"/>
              </a:spcAft>
            </a:pPr>
            <a:r>
              <a:rPr lang="pl-PL" sz="1600" dirty="0">
                <a:solidFill>
                  <a:srgbClr val="000000"/>
                </a:solidFill>
                <a:latin typeface="Chalkboard"/>
              </a:rPr>
              <a:t>Jeremiah 29 v 10 to </a:t>
            </a:r>
            <a:r>
              <a:rPr lang="pl-PL" sz="1600" dirty="0" smtClean="0">
                <a:solidFill>
                  <a:srgbClr val="000000"/>
                </a:solidFill>
                <a:latin typeface="Chalkboard"/>
              </a:rPr>
              <a:t>13</a:t>
            </a:r>
            <a:endParaRPr lang="en-GB" sz="1600" dirty="0">
              <a:solidFill>
                <a:srgbClr val="000000"/>
              </a:solidFill>
              <a:latin typeface="Chalkboard"/>
            </a:endParaRPr>
          </a:p>
        </p:txBody>
      </p:sp>
      <p:sp>
        <p:nvSpPr>
          <p:cNvPr id="165" name="TextBox 164"/>
          <p:cNvSpPr txBox="1"/>
          <p:nvPr/>
        </p:nvSpPr>
        <p:spPr>
          <a:xfrm>
            <a:off x="2384722" y="2408007"/>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prophet Jeremiah told the Israelites that God would hear their prayers after their 70 years in Babylon.</a:t>
            </a:r>
          </a:p>
        </p:txBody>
      </p:sp>
      <p:sp>
        <p:nvSpPr>
          <p:cNvPr id="22" name="TextBox 21"/>
          <p:cNvSpPr txBox="1"/>
          <p:nvPr/>
        </p:nvSpPr>
        <p:spPr>
          <a:xfrm>
            <a:off x="595656" y="3198188"/>
            <a:ext cx="1459470"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10 v 31</a:t>
            </a:r>
          </a:p>
        </p:txBody>
      </p:sp>
      <p:sp>
        <p:nvSpPr>
          <p:cNvPr id="23" name="TextBox 22"/>
          <p:cNvSpPr txBox="1"/>
          <p:nvPr/>
        </p:nvSpPr>
        <p:spPr>
          <a:xfrm>
            <a:off x="2387894" y="3203127"/>
            <a:ext cx="6216554"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God heard the prayer of Cornelius.</a:t>
            </a:r>
          </a:p>
        </p:txBody>
      </p:sp>
      <p:sp>
        <p:nvSpPr>
          <p:cNvPr id="26"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12:</a:t>
            </a:r>
          </a:p>
          <a:p>
            <a:pPr marL="457200" lvl="1" indent="0">
              <a:buClr>
                <a:srgbClr val="000000"/>
              </a:buClr>
              <a:buNone/>
            </a:pPr>
            <a:r>
              <a:rPr lang="en-GB" sz="1600" b="1" dirty="0">
                <a:solidFill>
                  <a:srgbClr val="333333"/>
                </a:solidFill>
                <a:latin typeface="Chalkboard"/>
              </a:rPr>
              <a:t>	God listens to prayer.</a:t>
            </a:r>
          </a:p>
        </p:txBody>
      </p:sp>
      <p:sp>
        <p:nvSpPr>
          <p:cNvPr id="2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32304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34 Acts 12</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2857</TotalTime>
  <Words>534</Words>
  <Application>Microsoft Office PowerPoint</Application>
  <PresentationFormat>On-screen Show (16:9)</PresentationFormat>
  <Paragraphs>116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238</cp:revision>
  <dcterms:created xsi:type="dcterms:W3CDTF">2020-04-16T13:12:45Z</dcterms:created>
  <dcterms:modified xsi:type="dcterms:W3CDTF">2020-04-23T05:46:13Z</dcterms:modified>
</cp:coreProperties>
</file>