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70" r:id="rId3"/>
    <p:sldId id="271" r:id="rId4"/>
    <p:sldId id="263" r:id="rId5"/>
    <p:sldId id="264" r:id="rId6"/>
    <p:sldId id="290" r:id="rId7"/>
    <p:sldId id="292" r:id="rId8"/>
    <p:sldId id="293" r:id="rId9"/>
    <p:sldId id="294" r:id="rId10"/>
    <p:sldId id="289" r:id="rId11"/>
    <p:sldId id="295" r:id="rId12"/>
    <p:sldId id="267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804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F326A4-804C-4A9B-AEC9-A164EE5F15F5}" type="datetimeFigureOut">
              <a:rPr lang="en-GB" smtClean="0"/>
              <a:t>23/04/2020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C2654-9F2F-4EE6-8960-8A8F70BB0E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470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10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5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7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8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AC2654-9F2F-4EE6-8960-8A8F70BB0E0A}" type="slidenum">
              <a:rPr lang="en-GB">
                <a:solidFill>
                  <a:prstClr val="black"/>
                </a:solidFill>
              </a:rPr>
              <a:pPr/>
              <a:t>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619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3086" name="Line 14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7" name="Line 15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8" name="Line 16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9" name="Line 17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0" name="Line 18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1" name="Line 19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2" name="Line 20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3" name="Line 21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4" name="Line 22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5" name="Line 23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6" name="Line 24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7" name="Line 25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98" name="Line 26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099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 typeface="Century Gothic" pitchFamily="34" charset="0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3AE3EAE-4331-4A0A-AFB2-6F7CFB61B82F}" type="datetime1">
              <a:rPr lang="en-GB" smtClean="0"/>
              <a:t>23/04/2020</a:t>
            </a:fld>
            <a:endParaRPr lang="en-GB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4698207"/>
            <a:ext cx="2133600" cy="288131"/>
          </a:xfrm>
        </p:spPr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60CB75-5D38-4A2C-BB8F-5490F8447F5D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97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9490F-3E72-4D18-B232-FCFF23BA85C5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245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0F9D5F-D86B-4024-A2D8-C06013EEB54C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0999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E686C4-8C74-4C58-96BE-A623C96B0684}" type="datetime1">
              <a:rPr lang="en-GB" smtClean="0"/>
              <a:t>23/04/2020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0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A46B90E-9489-42CA-BC83-A3C368875A4C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266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ACEB83-0C13-4532-938C-47B0EB1550CE}" type="datetime1">
              <a:rPr lang="en-GB" smtClean="0"/>
              <a:t>23/04/2020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8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09BCB5-6252-4573-AE97-8D57E600895D}" type="datetime1">
              <a:rPr lang="en-GB" smtClean="0"/>
              <a:t>23/04/2020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1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4A93477-4BB0-4E1C-899A-7221FA24AB95}" type="datetime1">
              <a:rPr lang="en-GB" smtClean="0"/>
              <a:t>23/04/2020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8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49B69D-3A1C-4F08-A0CF-A39E9C290EB4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8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3D4787-FE8D-494C-A9BB-AD9B5E0CCE4D}" type="datetime1">
              <a:rPr lang="en-GB" smtClean="0"/>
              <a:t>23/04/2020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10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0" y="0"/>
            <a:ext cx="9144000" cy="5143500"/>
            <a:chOff x="0" y="0"/>
            <a:chExt cx="5760" cy="4320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auto">
            <a:xfrm>
              <a:off x="1968" y="4224"/>
              <a:ext cx="3792" cy="96"/>
            </a:xfrm>
            <a:prstGeom prst="rect">
              <a:avLst/>
            </a:prstGeom>
            <a:gradFill rotWithShape="0">
              <a:gsLst>
                <a:gs pos="0">
                  <a:srgbClr val="EBD7FF"/>
                </a:gs>
                <a:gs pos="100000">
                  <a:srgbClr val="0099FF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auto">
            <a:xfrm>
              <a:off x="5520" y="1248"/>
              <a:ext cx="240" cy="2688"/>
            </a:xfrm>
            <a:prstGeom prst="rect">
              <a:avLst/>
            </a:prstGeom>
            <a:gradFill rotWithShape="0">
              <a:gsLst>
                <a:gs pos="0">
                  <a:srgbClr val="C1E7CE"/>
                </a:gs>
                <a:gs pos="100000">
                  <a:srgbClr val="339966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auto">
            <a:xfrm>
              <a:off x="0" y="3312"/>
              <a:ext cx="288" cy="96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/>
          </p:nvSpPr>
          <p:spPr bwMode="auto">
            <a:xfrm>
              <a:off x="0" y="3408"/>
              <a:ext cx="288" cy="912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6" name="Rectangle 12"/>
            <p:cNvSpPr>
              <a:spLocks noChangeArrowheads="1"/>
            </p:cNvSpPr>
            <p:nvPr/>
          </p:nvSpPr>
          <p:spPr bwMode="auto">
            <a:xfrm>
              <a:off x="5520" y="0"/>
              <a:ext cx="240" cy="124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7" name="Rectangle 13"/>
            <p:cNvSpPr>
              <a:spLocks noChangeArrowheads="1"/>
            </p:cNvSpPr>
            <p:nvPr/>
          </p:nvSpPr>
          <p:spPr bwMode="auto">
            <a:xfrm>
              <a:off x="3600" y="0"/>
              <a:ext cx="1920" cy="192"/>
            </a:xfrm>
            <a:prstGeom prst="rect">
              <a:avLst/>
            </a:prstGeom>
            <a:solidFill>
              <a:srgbClr val="CAC9A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8" name="Rectangle 14"/>
            <p:cNvSpPr>
              <a:spLocks noChangeArrowheads="1"/>
            </p:cNvSpPr>
            <p:nvPr/>
          </p:nvSpPr>
          <p:spPr bwMode="auto">
            <a:xfrm>
              <a:off x="288" y="192"/>
              <a:ext cx="336" cy="480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39" name="Rectangle 15"/>
            <p:cNvSpPr>
              <a:spLocks noChangeArrowheads="1"/>
            </p:cNvSpPr>
            <p:nvPr/>
          </p:nvSpPr>
          <p:spPr bwMode="auto">
            <a:xfrm>
              <a:off x="0" y="672"/>
              <a:ext cx="288" cy="2640"/>
            </a:xfrm>
            <a:prstGeom prst="rect">
              <a:avLst/>
            </a:prstGeom>
            <a:gradFill rotWithShape="0">
              <a:gsLst>
                <a:gs pos="0">
                  <a:srgbClr val="C1AE8F"/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0" name="Rectangle 16"/>
            <p:cNvSpPr>
              <a:spLocks noChangeArrowheads="1"/>
            </p:cNvSpPr>
            <p:nvPr/>
          </p:nvSpPr>
          <p:spPr bwMode="auto">
            <a:xfrm>
              <a:off x="0" y="192"/>
              <a:ext cx="288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1" name="Rectangle 17"/>
            <p:cNvSpPr>
              <a:spLocks noChangeArrowheads="1"/>
            </p:cNvSpPr>
            <p:nvPr/>
          </p:nvSpPr>
          <p:spPr bwMode="auto">
            <a:xfrm>
              <a:off x="0" y="0"/>
              <a:ext cx="624" cy="192"/>
            </a:xfrm>
            <a:prstGeom prst="rect">
              <a:avLst/>
            </a:prstGeom>
            <a:solidFill>
              <a:srgbClr val="99CC00"/>
            </a:solidFill>
            <a:ln w="1905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2" name="Rectangle 18"/>
            <p:cNvSpPr>
              <a:spLocks noChangeArrowheads="1"/>
            </p:cNvSpPr>
            <p:nvPr/>
          </p:nvSpPr>
          <p:spPr bwMode="auto">
            <a:xfrm>
              <a:off x="624" y="0"/>
              <a:ext cx="2976" cy="19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kumimoji="1" lang="en-US" altLang="en-US" sz="2400">
                <a:latin typeface="굴림" pitchFamily="50" charset="-127"/>
              </a:endParaRPr>
            </a:p>
          </p:txBody>
        </p:sp>
        <p:sp>
          <p:nvSpPr>
            <p:cNvPr id="1043" name="Line 19"/>
            <p:cNvSpPr>
              <a:spLocks noChangeShapeType="1"/>
            </p:cNvSpPr>
            <p:nvPr/>
          </p:nvSpPr>
          <p:spPr bwMode="auto">
            <a:xfrm flipV="1">
              <a:off x="288" y="192"/>
              <a:ext cx="0" cy="4128"/>
            </a:xfrm>
            <a:prstGeom prst="line">
              <a:avLst/>
            </a:prstGeom>
            <a:noFill/>
            <a:ln w="762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4" name="Line 20"/>
            <p:cNvSpPr>
              <a:spLocks noChangeShapeType="1"/>
            </p:cNvSpPr>
            <p:nvPr/>
          </p:nvSpPr>
          <p:spPr bwMode="auto">
            <a:xfrm>
              <a:off x="288" y="4224"/>
              <a:ext cx="5472" cy="0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5" name="Line 21"/>
            <p:cNvSpPr>
              <a:spLocks noChangeShapeType="1"/>
            </p:cNvSpPr>
            <p:nvPr/>
          </p:nvSpPr>
          <p:spPr bwMode="auto">
            <a:xfrm flipV="1">
              <a:off x="5520" y="0"/>
              <a:ext cx="0" cy="4224"/>
            </a:xfrm>
            <a:prstGeom prst="line">
              <a:avLst/>
            </a:prstGeom>
            <a:noFill/>
            <a:ln w="571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6" name="Line 22"/>
            <p:cNvSpPr>
              <a:spLocks noChangeShapeType="1"/>
            </p:cNvSpPr>
            <p:nvPr/>
          </p:nvSpPr>
          <p:spPr bwMode="auto">
            <a:xfrm>
              <a:off x="0" y="192"/>
              <a:ext cx="5760" cy="0"/>
            </a:xfrm>
            <a:prstGeom prst="line">
              <a:avLst/>
            </a:prstGeom>
            <a:noFill/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7" name="Line 23"/>
            <p:cNvSpPr>
              <a:spLocks noChangeShapeType="1"/>
            </p:cNvSpPr>
            <p:nvPr/>
          </p:nvSpPr>
          <p:spPr bwMode="auto">
            <a:xfrm flipH="1">
              <a:off x="3600" y="288"/>
              <a:ext cx="216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8" name="Line 24"/>
            <p:cNvSpPr>
              <a:spLocks noChangeShapeType="1"/>
            </p:cNvSpPr>
            <p:nvPr/>
          </p:nvSpPr>
          <p:spPr bwMode="auto">
            <a:xfrm flipV="1">
              <a:off x="3600" y="0"/>
              <a:ext cx="0" cy="288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49" name="Line 25"/>
            <p:cNvSpPr>
              <a:spLocks noChangeShapeType="1"/>
            </p:cNvSpPr>
            <p:nvPr/>
          </p:nvSpPr>
          <p:spPr bwMode="auto">
            <a:xfrm>
              <a:off x="5520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0" name="Line 26"/>
            <p:cNvSpPr>
              <a:spLocks noChangeShapeType="1"/>
            </p:cNvSpPr>
            <p:nvPr/>
          </p:nvSpPr>
          <p:spPr bwMode="auto">
            <a:xfrm>
              <a:off x="624" y="0"/>
              <a:ext cx="0" cy="672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1" name="Line 27"/>
            <p:cNvSpPr>
              <a:spLocks noChangeShapeType="1"/>
            </p:cNvSpPr>
            <p:nvPr/>
          </p:nvSpPr>
          <p:spPr bwMode="auto">
            <a:xfrm flipH="1">
              <a:off x="0" y="672"/>
              <a:ext cx="624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2" name="Line 28"/>
            <p:cNvSpPr>
              <a:spLocks noChangeShapeType="1"/>
            </p:cNvSpPr>
            <p:nvPr/>
          </p:nvSpPr>
          <p:spPr bwMode="auto">
            <a:xfrm flipV="1">
              <a:off x="1680" y="3936"/>
              <a:ext cx="0" cy="384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3" name="Line 29"/>
            <p:cNvSpPr>
              <a:spLocks noChangeShapeType="1"/>
            </p:cNvSpPr>
            <p:nvPr/>
          </p:nvSpPr>
          <p:spPr bwMode="auto">
            <a:xfrm>
              <a:off x="1680" y="3936"/>
              <a:ext cx="4080" cy="0"/>
            </a:xfrm>
            <a:prstGeom prst="line">
              <a:avLst/>
            </a:prstGeom>
            <a:noFill/>
            <a:ln w="19050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 flipH="1">
              <a:off x="0" y="3312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 flipH="1">
              <a:off x="0" y="3408"/>
              <a:ext cx="288" cy="0"/>
            </a:xfrm>
            <a:prstGeom prst="line">
              <a:avLst/>
            </a:prstGeom>
            <a:noFill/>
            <a:ln w="2857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05979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98207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</a:defRPr>
            </a:lvl1pPr>
          </a:lstStyle>
          <a:p>
            <a:fld id="{6A627E77-7189-4C90-BB96-82DA6C4A0A12}" type="datetime1">
              <a:rPr lang="en-GB" smtClean="0"/>
              <a:t>23/04/2020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98207"/>
            <a:ext cx="2895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GB" smtClean="0"/>
              <a:t>understandyourbible.org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700588"/>
            <a:ext cx="2133600" cy="288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63C520B5-213A-4CB4-BF22-D563061A535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800">
          <a:solidFill>
            <a:schemeClr val="bg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400">
          <a:solidFill>
            <a:schemeClr val="bg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Century Gothic" pitchFamily="34" charset="0"/>
        <a:buChar char="□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 smtClean="0">
                <a:solidFill>
                  <a:schemeClr val="tx1"/>
                </a:solidFill>
                <a:latin typeface="Chalkboard"/>
              </a:rPr>
              <a:t>Understand your Bible</a:t>
            </a:r>
            <a:endParaRPr lang="en-GB" sz="2800" b="1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2" name="Subtitle 2"/>
          <p:cNvSpPr txBox="1">
            <a:spLocks/>
          </p:cNvSpPr>
          <p:nvPr/>
        </p:nvSpPr>
        <p:spPr bwMode="auto">
          <a:xfrm>
            <a:off x="1425450" y="1995686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Welcome</a:t>
            </a:r>
            <a:endParaRPr kumimoji="0" lang="en-GB" sz="40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  <a:latin typeface="Chalkboard"/>
              </a:rPr>
              <a:t>understandyourbible.org</a:t>
            </a:r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 smtClean="0">
                <a:solidFill>
                  <a:schemeClr val="tx1"/>
                </a:solidFill>
                <a:latin typeface="Chalkboard"/>
              </a:rPr>
              <a:t>1</a:t>
            </a:fld>
            <a:endParaRPr lang="en-GB" sz="120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618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10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13906" y="2202340"/>
            <a:ext cx="162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22 and 23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384722" y="2195975"/>
            <a:ext cx="57876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One of David’s descendants would bring salvation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5656" y="2627366"/>
            <a:ext cx="1459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24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7894" y="2632305"/>
            <a:ext cx="6216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John taught a baptism of repentance to Israel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3632" y="3151710"/>
            <a:ext cx="153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27 to 29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85870" y="3156649"/>
            <a:ext cx="6218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Jews fulfilled what the prophets had predicted by having Jesus killed.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491518" y="1312497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First-century Christian beliefs </a:t>
            </a: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in this chapter.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932" y="3859172"/>
            <a:ext cx="153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30 and 31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96170" y="3864111"/>
            <a:ext cx="6218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God raised Jesus from the dead and Jesus appeared to witnesses.</a:t>
            </a:r>
          </a:p>
        </p:txBody>
      </p:sp>
    </p:spTree>
    <p:extLst>
      <p:ext uri="{BB962C8B-B14F-4D97-AF65-F5344CB8AC3E}">
        <p14:creationId xmlns:p14="http://schemas.microsoft.com/office/powerpoint/2010/main" val="3771947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11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015" y="915566"/>
            <a:ext cx="558927" cy="685956"/>
          </a:xfrm>
          <a:prstGeom prst="rect">
            <a:avLst/>
          </a:prstGeom>
        </p:spPr>
      </p:pic>
      <p:sp>
        <p:nvSpPr>
          <p:cNvPr id="162" name="TextBox 161"/>
          <p:cNvSpPr txBox="1"/>
          <p:nvPr/>
        </p:nvSpPr>
        <p:spPr>
          <a:xfrm>
            <a:off x="2344174" y="1851670"/>
            <a:ext cx="6312403" cy="2687915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Belief(s)</a:t>
            </a:r>
          </a:p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595656" y="1843437"/>
            <a:ext cx="1646618" cy="2705869"/>
          </a:xfrm>
          <a:prstGeom prst="rect">
            <a:avLst/>
          </a:prstGeom>
          <a:solidFill>
            <a:srgbClr val="FFFFFF">
              <a:lumMod val="95000"/>
            </a:srgbClr>
          </a:solidFill>
        </p:spPr>
        <p:txBody>
          <a:bodyPr wrap="square" rtlCol="0">
            <a:spAutoFit/>
          </a:bodyPr>
          <a:lstStyle/>
          <a:p>
            <a:pPr algn="ctr" fontAlgn="base">
              <a:lnSpc>
                <a:spcPts val="25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Verse(s)</a:t>
            </a:r>
            <a:endParaRPr lang="en-GB" sz="1600" kern="0" dirty="0" smtClean="0">
              <a:solidFill>
                <a:srgbClr val="000000"/>
              </a:solidFill>
              <a:latin typeface="Chalkboard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613906" y="2202340"/>
            <a:ext cx="1628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32 and 33</a:t>
            </a:r>
          </a:p>
        </p:txBody>
      </p:sp>
      <p:sp>
        <p:nvSpPr>
          <p:cNvPr id="165" name="TextBox 164"/>
          <p:cNvSpPr txBox="1"/>
          <p:nvPr/>
        </p:nvSpPr>
        <p:spPr>
          <a:xfrm>
            <a:off x="2384722" y="2195975"/>
            <a:ext cx="6075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Jesus’ resurrection was the Good News promised to the fathers.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95656" y="2627366"/>
            <a:ext cx="14594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34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387894" y="2632305"/>
            <a:ext cx="62165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The blessings of David involve the resurrection</a:t>
            </a:r>
            <a:r>
              <a:rPr lang="en-GB" sz="1600" dirty="0" smtClean="0">
                <a:solidFill>
                  <a:srgbClr val="000000"/>
                </a:solidFill>
                <a:latin typeface="Chalkboard"/>
              </a:rPr>
              <a:t>.</a:t>
            </a:r>
            <a:endParaRPr lang="en-GB" sz="16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3632" y="3151710"/>
            <a:ext cx="153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35 to 37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385870" y="3156649"/>
            <a:ext cx="6218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David died and saw decay – not like Jesus whom God raised from the dead.</a:t>
            </a:r>
          </a:p>
        </p:txBody>
      </p:sp>
      <p:sp>
        <p:nvSpPr>
          <p:cNvPr id="26" name="Subtitle 2"/>
          <p:cNvSpPr txBox="1">
            <a:spLocks/>
          </p:cNvSpPr>
          <p:nvPr/>
        </p:nvSpPr>
        <p:spPr bwMode="auto">
          <a:xfrm>
            <a:off x="1491518" y="1312497"/>
            <a:ext cx="6719827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buClr>
                <a:srgbClr val="000000"/>
              </a:buClr>
            </a:pPr>
            <a:r>
              <a:rPr lang="en-GB" sz="1600" b="1" dirty="0" smtClean="0">
                <a:solidFill>
                  <a:srgbClr val="333333"/>
                </a:solidFill>
                <a:latin typeface="Chalkboard"/>
              </a:rPr>
              <a:t>3. First-century Christian beliefs </a:t>
            </a:r>
            <a:r>
              <a:rPr lang="en-GB" sz="1600" dirty="0" smtClean="0">
                <a:solidFill>
                  <a:srgbClr val="333333"/>
                </a:solidFill>
                <a:latin typeface="Chalkboard"/>
              </a:rPr>
              <a:t>in this chapter.</a:t>
            </a:r>
            <a:endParaRPr lang="en-GB" sz="1600" b="1" dirty="0">
              <a:solidFill>
                <a:srgbClr val="333333"/>
              </a:solidFill>
              <a:latin typeface="Chalkboard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932" y="3859172"/>
            <a:ext cx="15300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v 38 and 39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96170" y="3864111"/>
            <a:ext cx="62185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rgbClr val="000000"/>
                </a:solidFill>
                <a:latin typeface="Chalkboard"/>
              </a:rPr>
              <a:t>Forgiveness of all sins comes through belief in Jesus.</a:t>
            </a:r>
          </a:p>
        </p:txBody>
      </p:sp>
    </p:spTree>
    <p:extLst>
      <p:ext uri="{BB962C8B-B14F-4D97-AF65-F5344CB8AC3E}">
        <p14:creationId xmlns:p14="http://schemas.microsoft.com/office/powerpoint/2010/main" val="323580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12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258213" y="1820314"/>
            <a:ext cx="6400800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Comments or questions</a:t>
            </a: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9414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2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 bwMode="auto">
          <a:xfrm>
            <a:off x="1425450" y="1414861"/>
            <a:ext cx="6400800" cy="3109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</a:pPr>
            <a:r>
              <a:rPr lang="en-GB" sz="1600" b="1" dirty="0" smtClean="0">
                <a:solidFill>
                  <a:schemeClr val="tx1"/>
                </a:solidFill>
                <a:latin typeface="Chalkboard"/>
              </a:rPr>
              <a:t>What we will see in this chapter: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People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Paul met in Cyprus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Paul’s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preaching and message at Antioch</a:t>
            </a:r>
          </a:p>
          <a:p>
            <a:pPr marL="285750" indent="-285750" algn="l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chemeClr val="tx1"/>
                </a:solidFill>
                <a:latin typeface="Chalkboard"/>
              </a:rPr>
              <a:t>The </a:t>
            </a:r>
            <a:r>
              <a:rPr lang="en-GB" sz="1600" dirty="0">
                <a:solidFill>
                  <a:schemeClr val="tx1"/>
                </a:solidFill>
                <a:latin typeface="Chalkboard"/>
              </a:rPr>
              <a:t>reaction of Jews and non-Jews (Gentiles) at Antioch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06426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3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 bwMode="auto">
          <a:xfrm>
            <a:off x="1043608" y="1820314"/>
            <a:ext cx="7056784" cy="921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AutoNum type="arabicPeriod"/>
              <a:tabLst/>
              <a:defRPr/>
            </a:pPr>
            <a:r>
              <a:rPr kumimoji="0" lang="en-GB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Let us read Acts 13</a:t>
            </a:r>
          </a:p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tabLst/>
              <a:defRPr/>
            </a:pPr>
            <a:endParaRPr kumimoji="0" lang="en-GB" sz="3600" b="1" i="0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28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4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24" name="Subtitle 2"/>
          <p:cNvSpPr txBox="1">
            <a:spLocks/>
          </p:cNvSpPr>
          <p:nvPr/>
        </p:nvSpPr>
        <p:spPr bwMode="auto">
          <a:xfrm>
            <a:off x="1526908" y="1402780"/>
            <a:ext cx="7239985" cy="303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 to 3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church at Antioch do guided by the Holy Spirit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were guided to send Barnabas and Saul out preaching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 to 12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Who did Paul and Barnabas meet in </a:t>
            </a:r>
            <a:r>
              <a:rPr lang="en-GB" sz="1600" b="1" kern="0" dirty="0" err="1">
                <a:solidFill>
                  <a:schemeClr val="tx1"/>
                </a:solidFill>
                <a:latin typeface="Chalkboard"/>
              </a:rPr>
              <a:t>Paphos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 and how did they respond?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met a Jewish sorcerer who was with </a:t>
            </a:r>
            <a:r>
              <a:rPr lang="en-GB" sz="1600" kern="0" dirty="0" err="1">
                <a:solidFill>
                  <a:schemeClr val="tx1"/>
                </a:solidFill>
                <a:latin typeface="Chalkboard"/>
              </a:rPr>
              <a:t>Sergius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 Paulus, the proconsul. </a:t>
            </a:r>
            <a:r>
              <a:rPr lang="en-GB" sz="1600" kern="0" dirty="0" err="1">
                <a:solidFill>
                  <a:schemeClr val="tx1"/>
                </a:solidFill>
                <a:latin typeface="Chalkboard"/>
              </a:rPr>
              <a:t>Sergius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 Paulus wanted to listen to Paul, but </a:t>
            </a:r>
            <a:r>
              <a:rPr lang="en-GB" sz="1600" kern="0" dirty="0" err="1">
                <a:solidFill>
                  <a:schemeClr val="tx1"/>
                </a:solidFill>
                <a:latin typeface="Chalkboard"/>
              </a:rPr>
              <a:t>Elymas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 the sorcerer opposed them and was made blind for a while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13 to 16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they do in Antioch in Pisidia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went into the synagogue on the Sabbath day and were invited to speak to the people.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5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5224" y="1444299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17 to 21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were the key events Paul mentioned in his summary of Jewish history leading to king David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God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chose the people of Israel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delivered them from slavery in Egypt and put up with them for 40 years in the wilderness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He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gave them victory in battle so they could have their land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They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then had judges until Samuel</a:t>
            </a:r>
          </a:p>
          <a:p>
            <a:pPr marL="1028700" lvl="1">
              <a:lnSpc>
                <a:spcPts val="23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After </a:t>
            </a: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Samuel, they wanted a king, so God gave them 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Saul</a:t>
            </a:r>
            <a:endParaRPr lang="en-GB" sz="1600" kern="0" dirty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4680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6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538227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22 and 23. Why was king David special?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God replaced Saul with David. Unlike Saul, David was a man after God’s heart who would do his will. God promised to bring salvation through a descendant of David. 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24 and 25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was John’s role?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John came before Jesus and preached a baptism of repentance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26 to 29.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had the Jewish leaders done as a result of ignoring the prophets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had asked Pilate to kill the descendant of David through whom they could be saved.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539056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7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389072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30 to 33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was the good news Paul was bringing them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 good news was that Jesus’ resurrection fulfilled the promises made to their fathers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34 to 37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prophecies did Paul say were fulfilled when Christ rose from the dead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Prophecies fulfilled were “I will give you the holy and sure blessings of David.” and “You will not allow your Holy One to see decay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.”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38 to 41. 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What did Paul say were the consequences of Christ’s resurrection for everyone?</a:t>
            </a:r>
            <a:endParaRPr lang="en-GB" sz="1600" b="1" kern="0" dirty="0" smtClean="0">
              <a:solidFill>
                <a:schemeClr val="tx1"/>
              </a:solidFill>
              <a:latin typeface="Chalkboard"/>
            </a:endParaRP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Everyone could have forgiveness of sins. All who believed in Jesus could be justified, which the law of Moses could not do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8448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8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570652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v 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42 to 44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How did people react to Paul’s message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They asked him to preach the next Sabbath and the majority of the city came to hear more</a:t>
            </a:r>
            <a:r>
              <a:rPr lang="en-GB" sz="1600" kern="0" dirty="0" smtClean="0">
                <a:solidFill>
                  <a:srgbClr val="000000"/>
                </a:solidFill>
                <a:latin typeface="Chalkboard"/>
              </a:rPr>
              <a:t>.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v 45 to 47</a:t>
            </a: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. What did the Jews do and how did Paul and Barnabas react</a:t>
            </a:r>
            <a:r>
              <a:rPr lang="en-GB" sz="1600" b="1" kern="0" dirty="0" smtClean="0">
                <a:solidFill>
                  <a:schemeClr val="tx1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They were jealous and contradicted Paul. Paul and Barnabas said they would preach to the Gentiles (non-Jews) as the Jews judged themselves unworthy of eternal life</a:t>
            </a:r>
            <a:r>
              <a:rPr lang="en-GB" sz="1600" kern="0" dirty="0" smtClean="0">
                <a:solidFill>
                  <a:schemeClr val="tx1"/>
                </a:solidFill>
                <a:latin typeface="Chalkboard"/>
              </a:rPr>
              <a:t>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1684486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969" y="4162411"/>
            <a:ext cx="925481" cy="84686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9106" y="293929"/>
            <a:ext cx="692040" cy="54265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686305" y="100111"/>
            <a:ext cx="5544616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800" b="1" kern="0" dirty="0">
                <a:solidFill>
                  <a:srgbClr val="000000"/>
                </a:solidFill>
                <a:latin typeface="Chalkboard"/>
              </a:rPr>
              <a:t>Understand your Bible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z="1200" dirty="0">
                <a:solidFill>
                  <a:srgbClr val="000000"/>
                </a:solidFill>
                <a:latin typeface="Chalkboard"/>
              </a:rPr>
              <a:t>understandyourbible.org</a:t>
            </a: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3C520B5-213A-4CB4-BF22-D563061A5350}" type="slidenum">
              <a:rPr lang="en-GB" sz="1200">
                <a:solidFill>
                  <a:srgbClr val="000000"/>
                </a:solidFill>
                <a:latin typeface="Chalkboard"/>
              </a:rPr>
              <a:pPr/>
              <a:t>9</a:t>
            </a:fld>
            <a:endParaRPr lang="en-GB" sz="12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729" y="974003"/>
            <a:ext cx="470007" cy="470007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1331640" y="1032976"/>
            <a:ext cx="1656184" cy="411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r>
              <a:rPr kumimoji="0" lang="en-GB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Chalkboard"/>
                <a:ea typeface="+mn-ea"/>
                <a:cs typeface="+mn-cs"/>
              </a:rPr>
              <a:t>2. Questions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0" i="1" u="none" strike="noStrike" kern="0" cap="none" spc="0" normalizeH="0" baseline="0" noProof="0" dirty="0" smtClean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Tx/>
              <a:buFont typeface="Century Gothic" pitchFamily="34" charset="0"/>
              <a:buNone/>
              <a:tabLst/>
              <a:defRPr/>
            </a:pP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333333"/>
              </a:solidFill>
              <a:effectLst/>
              <a:uLnTx/>
              <a:uFillTx/>
              <a:latin typeface="Candara" panose="020E0502030303020204" pitchFamily="34" charset="0"/>
              <a:ea typeface="+mn-ea"/>
              <a:cs typeface="+mn-cs"/>
            </a:endParaRPr>
          </a:p>
        </p:txBody>
      </p:sp>
      <p:sp>
        <p:nvSpPr>
          <p:cNvPr id="23" name="Subtitle 2"/>
          <p:cNvSpPr txBox="1">
            <a:spLocks/>
          </p:cNvSpPr>
          <p:nvPr/>
        </p:nvSpPr>
        <p:spPr bwMode="auto">
          <a:xfrm>
            <a:off x="1461015" y="1570652"/>
            <a:ext cx="7143434" cy="3471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None/>
              <a:defRPr sz="28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800">
                <a:solidFill>
                  <a:schemeClr val="bg2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400">
                <a:solidFill>
                  <a:schemeClr val="bg2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Century Gothic" pitchFamily="34" charset="0"/>
              <a:buChar char="□"/>
              <a:defRPr sz="2000">
                <a:solidFill>
                  <a:schemeClr val="bg2"/>
                </a:solidFill>
                <a:latin typeface="+mn-lt"/>
              </a:defRPr>
            </a:lvl9pPr>
          </a:lstStyle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b="1" kern="0" dirty="0">
                <a:solidFill>
                  <a:schemeClr val="tx1"/>
                </a:solidFill>
                <a:latin typeface="Chalkboard"/>
              </a:rPr>
              <a:t>v 48 to 50. How did the Gentiles (non-Jews) and Jews react?</a:t>
            </a:r>
          </a:p>
          <a:p>
            <a:pPr algn="l">
              <a:lnSpc>
                <a:spcPts val="2300"/>
              </a:lnSpc>
              <a:spcBef>
                <a:spcPts val="0"/>
              </a:spcBef>
            </a:pPr>
            <a:r>
              <a:rPr lang="en-GB" sz="1600" kern="0" dirty="0">
                <a:solidFill>
                  <a:schemeClr val="tx1"/>
                </a:solidFill>
                <a:latin typeface="Chalkboard"/>
              </a:rPr>
              <a:t>Many Gentiles believed and the message spread through the entire region. But the Jews had Paul and Barnabas thrown out of the city. 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v 50 to 52</a:t>
            </a:r>
            <a:r>
              <a:rPr lang="en-GB" sz="1600" b="1" kern="0" dirty="0">
                <a:solidFill>
                  <a:srgbClr val="000000"/>
                </a:solidFill>
                <a:latin typeface="Chalkboard"/>
              </a:rPr>
              <a:t>. What did Paul and Barnabas do</a:t>
            </a:r>
            <a:r>
              <a:rPr lang="en-GB" sz="1600" b="1" kern="0" dirty="0" smtClean="0">
                <a:solidFill>
                  <a:srgbClr val="000000"/>
                </a:solidFill>
                <a:latin typeface="Chalkboard"/>
              </a:rPr>
              <a:t>?</a:t>
            </a:r>
          </a:p>
          <a:p>
            <a:pPr lvl="0" algn="l" fontAlgn="auto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</a:pPr>
            <a:r>
              <a:rPr lang="en-GB" sz="1600" kern="0" dirty="0">
                <a:solidFill>
                  <a:srgbClr val="000000"/>
                </a:solidFill>
                <a:latin typeface="Chalkboard"/>
              </a:rPr>
              <a:t>Many Gentiles believed and the message spread through the entire region. But the Jews had Paul and Barnabas thrown out of the city. </a:t>
            </a:r>
            <a:endParaRPr lang="en-GB" sz="1600" kern="0" dirty="0" smtClean="0">
              <a:solidFill>
                <a:schemeClr val="tx1"/>
              </a:solidFill>
              <a:latin typeface="Chalkboard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5004048" y="861218"/>
            <a:ext cx="3672408" cy="613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chemeClr val="bg2"/>
                </a:solidFill>
                <a:latin typeface="Century Gothic" pitchFamily="34" charset="0"/>
              </a:defRPr>
            </a:lvl9pPr>
          </a:lstStyle>
          <a:p>
            <a:r>
              <a:rPr lang="en-GB" sz="2000" b="1" kern="0" dirty="0" smtClean="0">
                <a:solidFill>
                  <a:srgbClr val="000000"/>
                </a:solidFill>
                <a:latin typeface="Chalkboard"/>
              </a:rPr>
              <a:t>Session 35 Acts 13</a:t>
            </a:r>
          </a:p>
          <a:p>
            <a:endParaRPr lang="en-GB" sz="2000" b="1" kern="0" dirty="0">
              <a:solidFill>
                <a:srgbClr val="000000"/>
              </a:solidFill>
              <a:latin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4656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ertical and Horizontal design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6666"/>
        </a:dk1>
        <a:lt1>
          <a:srgbClr val="FFFFFF"/>
        </a:lt1>
        <a:dk2>
          <a:srgbClr val="5E761C"/>
        </a:dk2>
        <a:lt2>
          <a:srgbClr val="777777"/>
        </a:lt2>
        <a:accent1>
          <a:srgbClr val="D5F470"/>
        </a:accent1>
        <a:accent2>
          <a:srgbClr val="EDCCFB"/>
        </a:accent2>
        <a:accent3>
          <a:srgbClr val="FFFFFF"/>
        </a:accent3>
        <a:accent4>
          <a:srgbClr val="005656"/>
        </a:accent4>
        <a:accent5>
          <a:srgbClr val="E7F8BB"/>
        </a:accent5>
        <a:accent6>
          <a:srgbClr val="D7B9E3"/>
        </a:accent6>
        <a:hlink>
          <a:srgbClr val="FF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F470"/>
        </a:accent1>
        <a:accent2>
          <a:srgbClr val="EDC9FB"/>
        </a:accent2>
        <a:accent3>
          <a:srgbClr val="FFFFFF"/>
        </a:accent3>
        <a:accent4>
          <a:srgbClr val="000000"/>
        </a:accent4>
        <a:accent5>
          <a:srgbClr val="E7F8BB"/>
        </a:accent5>
        <a:accent6>
          <a:srgbClr val="D7B6E3"/>
        </a:accent6>
        <a:hlink>
          <a:srgbClr val="BFC3F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6600"/>
        </a:dk2>
        <a:lt2>
          <a:srgbClr val="808080"/>
        </a:lt2>
        <a:accent1>
          <a:srgbClr val="FF6237"/>
        </a:accent1>
        <a:accent2>
          <a:srgbClr val="5F7BF1"/>
        </a:accent2>
        <a:accent3>
          <a:srgbClr val="FFFFFF"/>
        </a:accent3>
        <a:accent4>
          <a:srgbClr val="000000"/>
        </a:accent4>
        <a:accent5>
          <a:srgbClr val="FFB7AE"/>
        </a:accent5>
        <a:accent6>
          <a:srgbClr val="556FDA"/>
        </a:accent6>
        <a:hlink>
          <a:srgbClr val="15DF1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63300"/>
        </a:dk2>
        <a:lt2>
          <a:srgbClr val="808080"/>
        </a:lt2>
        <a:accent1>
          <a:srgbClr val="76C082"/>
        </a:accent1>
        <a:accent2>
          <a:srgbClr val="E3B06D"/>
        </a:accent2>
        <a:accent3>
          <a:srgbClr val="FFFFFF"/>
        </a:accent3>
        <a:accent4>
          <a:srgbClr val="000000"/>
        </a:accent4>
        <a:accent5>
          <a:srgbClr val="BDDCC1"/>
        </a:accent5>
        <a:accent6>
          <a:srgbClr val="CE9F62"/>
        </a:accent6>
        <a:hlink>
          <a:srgbClr val="D8EC4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Vertical and Horizontal design template</Template>
  <TotalTime>3334</TotalTime>
  <Words>894</Words>
  <Application>Microsoft Office PowerPoint</Application>
  <PresentationFormat>On-screen Show (16:9)</PresentationFormat>
  <Paragraphs>153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Vertical and Horizontal design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Lawrence</dc:creator>
  <cp:lastModifiedBy>Lawrence</cp:lastModifiedBy>
  <cp:revision>252</cp:revision>
  <dcterms:created xsi:type="dcterms:W3CDTF">2020-04-16T13:12:45Z</dcterms:created>
  <dcterms:modified xsi:type="dcterms:W3CDTF">2020-04-23T08:50:26Z</dcterms:modified>
</cp:coreProperties>
</file>