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70" r:id="rId3"/>
    <p:sldId id="271" r:id="rId4"/>
    <p:sldId id="263" r:id="rId5"/>
    <p:sldId id="290" r:id="rId6"/>
    <p:sldId id="295" r:id="rId7"/>
    <p:sldId id="293" r:id="rId8"/>
    <p:sldId id="294" r:id="rId9"/>
    <p:sldId id="267"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40" d="100"/>
          <a:sy n="140" d="100"/>
        </p:scale>
        <p:origin x="-216" y="-21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F326A4-804C-4A9B-AEC9-A164EE5F15F5}" type="datetimeFigureOut">
              <a:rPr lang="en-GB" smtClean="0"/>
              <a:t>23/04/2020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smtClean="0"/>
              <a:t>1</a:t>
            </a:fld>
            <a:endParaRPr lang="en-GB"/>
          </a:p>
        </p:txBody>
      </p:sp>
    </p:spTree>
    <p:extLst>
      <p:ext uri="{BB962C8B-B14F-4D97-AF65-F5344CB8AC3E}">
        <p14:creationId xmlns:p14="http://schemas.microsoft.com/office/powerpoint/2010/main" val="1347619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smtClean="0"/>
              <a:t>Click to edit Master title style</a:t>
            </a:r>
            <a:endParaRPr lang="en-GB" altLang="en-US" noProof="0" smtClean="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smtClean="0"/>
              <a:t>Click to edit Master subtitle style</a:t>
            </a:r>
            <a:endParaRPr lang="en-GB" altLang="en-US" noProof="0" smtClean="0"/>
          </a:p>
        </p:txBody>
      </p:sp>
      <p:sp>
        <p:nvSpPr>
          <p:cNvPr id="3104" name="Rectangle 32"/>
          <p:cNvSpPr>
            <a:spLocks noGrp="1" noChangeArrowheads="1"/>
          </p:cNvSpPr>
          <p:nvPr>
            <p:ph type="dt" sz="half" idx="2"/>
          </p:nvPr>
        </p:nvSpPr>
        <p:spPr/>
        <p:txBody>
          <a:bodyPr/>
          <a:lstStyle>
            <a:lvl1pPr>
              <a:defRPr/>
            </a:lvl1pPr>
          </a:lstStyle>
          <a:p>
            <a:fld id="{F3AE3EAE-4331-4A0A-AFB2-6F7CFB61B82F}" type="datetime1">
              <a:rPr lang="en-GB" smtClean="0"/>
              <a:t>23/04/2020</a:t>
            </a:fld>
            <a:endParaRPr lang="en-GB"/>
          </a:p>
        </p:txBody>
      </p:sp>
      <p:sp>
        <p:nvSpPr>
          <p:cNvPr id="3105" name="Rectangle 33"/>
          <p:cNvSpPr>
            <a:spLocks noGrp="1" noChangeArrowheads="1"/>
          </p:cNvSpPr>
          <p:nvPr>
            <p:ph type="ftr" sz="quarter" idx="3"/>
          </p:nvPr>
        </p:nvSpPr>
        <p:spPr/>
        <p:txBody>
          <a:bodyPr/>
          <a:lstStyle>
            <a:lvl1pPr>
              <a:defRPr/>
            </a:lvl1pPr>
          </a:lstStyle>
          <a:p>
            <a:r>
              <a:rPr lang="en-GB" smtClean="0"/>
              <a:t>understandyourbible.org</a:t>
            </a:r>
            <a:endParaRPr lang="en-GB"/>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F560CB75-5D38-4A2C-BB8F-5490F8447F5D}" type="datetime1">
              <a:rPr lang="en-GB" smtClean="0"/>
              <a:t>23/04/2020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35D9490F-3E72-4D18-B232-FCFF23BA85C5}" type="datetime1">
              <a:rPr lang="en-GB" smtClean="0"/>
              <a:t>23/04/2020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D30F9D5F-D86B-4024-A2D8-C06013EEB54C}" type="datetime1">
              <a:rPr lang="en-GB" smtClean="0"/>
              <a:t>23/04/2020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1E686C4-8C74-4C58-96BE-A623C96B0684}" type="datetime1">
              <a:rPr lang="en-GB" smtClean="0"/>
              <a:t>23/04/2020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8A46B90E-9489-42CA-BC83-A3C368875A4C}" type="datetime1">
              <a:rPr lang="en-GB" smtClean="0"/>
              <a:t>23/04/2020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45ACEB83-0C13-4532-938C-47B0EB1550CE}" type="datetime1">
              <a:rPr lang="en-GB" smtClean="0"/>
              <a:t>23/04/2020</a:t>
            </a:fld>
            <a:endParaRPr lang="en-GB"/>
          </a:p>
        </p:txBody>
      </p:sp>
      <p:sp>
        <p:nvSpPr>
          <p:cNvPr id="8" name="Footer Placeholder 7"/>
          <p:cNvSpPr>
            <a:spLocks noGrp="1"/>
          </p:cNvSpPr>
          <p:nvPr>
            <p:ph type="ftr" sz="quarter" idx="11"/>
          </p:nvPr>
        </p:nvSpPr>
        <p:spPr/>
        <p:txBody>
          <a:bodyPr/>
          <a:lstStyle>
            <a:lvl1pPr>
              <a:defRPr/>
            </a:lvl1pPr>
          </a:lstStyle>
          <a:p>
            <a:r>
              <a:rPr lang="en-GB" smtClean="0"/>
              <a:t>understandyourbible.org</a:t>
            </a:r>
            <a:endParaRPr lang="en-GB"/>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AE09BCB5-6252-4573-AE97-8D57E600895D}" type="datetime1">
              <a:rPr lang="en-GB" smtClean="0"/>
              <a:t>23/04/2020</a:t>
            </a:fld>
            <a:endParaRPr lang="en-GB"/>
          </a:p>
        </p:txBody>
      </p:sp>
      <p:sp>
        <p:nvSpPr>
          <p:cNvPr id="4" name="Footer Placeholder 3"/>
          <p:cNvSpPr>
            <a:spLocks noGrp="1"/>
          </p:cNvSpPr>
          <p:nvPr>
            <p:ph type="ftr" sz="quarter" idx="11"/>
          </p:nvPr>
        </p:nvSpPr>
        <p:spPr/>
        <p:txBody>
          <a:bodyPr/>
          <a:lstStyle>
            <a:lvl1pPr>
              <a:defRPr/>
            </a:lvl1pPr>
          </a:lstStyle>
          <a:p>
            <a:r>
              <a:rPr lang="en-GB" smtClean="0"/>
              <a:t>understandyourbible.org</a:t>
            </a:r>
            <a:endParaRPr lang="en-GB"/>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4A93477-4BB0-4E1C-899A-7221FA24AB95}" type="datetime1">
              <a:rPr lang="en-GB" smtClean="0"/>
              <a:t>23/04/2020</a:t>
            </a:fld>
            <a:endParaRPr lang="en-GB"/>
          </a:p>
        </p:txBody>
      </p:sp>
      <p:sp>
        <p:nvSpPr>
          <p:cNvPr id="3" name="Footer Placeholder 2"/>
          <p:cNvSpPr>
            <a:spLocks noGrp="1"/>
          </p:cNvSpPr>
          <p:nvPr>
            <p:ph type="ftr" sz="quarter" idx="11"/>
          </p:nvPr>
        </p:nvSpPr>
        <p:spPr/>
        <p:txBody>
          <a:bodyPr/>
          <a:lstStyle>
            <a:lvl1pPr>
              <a:defRPr/>
            </a:lvl1pPr>
          </a:lstStyle>
          <a:p>
            <a:r>
              <a:rPr lang="en-GB" smtClean="0"/>
              <a:t>understandyourbible.org</a:t>
            </a:r>
            <a:endParaRPr lang="en-GB"/>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649B69D-3A1C-4F08-A0CF-A39E9C290EB4}" type="datetime1">
              <a:rPr lang="en-GB" smtClean="0"/>
              <a:t>23/04/2020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53D4787-FE8D-494C-A9BB-AD9B5E0CCE4D}" type="datetime1">
              <a:rPr lang="en-GB" smtClean="0"/>
              <a:t>23/04/2020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6A627E77-7189-4C90-BB96-82DA6C4A0A12}" type="datetime1">
              <a:rPr lang="en-GB" smtClean="0"/>
              <a:t>23/04/2020</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smtClean="0"/>
              <a:t>understandyourbible.org</a:t>
            </a:r>
            <a:endParaRPr lang="en-GB"/>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smtClean="0">
                <a:solidFill>
                  <a:schemeClr val="tx1"/>
                </a:solidFill>
                <a:latin typeface="Chalkboard"/>
              </a:rPr>
              <a:t>Understand your Bible</a:t>
            </a:r>
            <a:endParaRPr lang="en-GB" sz="2800" b="1" kern="0" dirty="0">
              <a:solidFill>
                <a:schemeClr val="tx1"/>
              </a:solidFill>
              <a:latin typeface="Chalkboard"/>
            </a:endParaRPr>
          </a:p>
        </p:txBody>
      </p:sp>
      <p:sp>
        <p:nvSpPr>
          <p:cNvPr id="12" name="Subtitle 2"/>
          <p:cNvSpPr txBox="1">
            <a:spLocks/>
          </p:cNvSpPr>
          <p:nvPr/>
        </p:nvSpPr>
        <p:spPr bwMode="auto">
          <a:xfrm>
            <a:off x="1425450" y="1995686"/>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smtClean="0">
                <a:ln>
                  <a:noFill/>
                </a:ln>
                <a:solidFill>
                  <a:srgbClr val="333333"/>
                </a:solidFill>
                <a:effectLst/>
                <a:uLnTx/>
                <a:uFillTx/>
                <a:latin typeface="Chalkboard"/>
                <a:ea typeface="+mn-ea"/>
                <a:cs typeface="+mn-cs"/>
              </a:rPr>
              <a:t>Welcome</a:t>
            </a:r>
            <a:endParaRPr kumimoji="0" lang="en-GB" sz="40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3" name="Footer Placeholder 12"/>
          <p:cNvSpPr>
            <a:spLocks noGrp="1"/>
          </p:cNvSpPr>
          <p:nvPr>
            <p:ph type="ftr" sz="quarter" idx="3"/>
          </p:nvPr>
        </p:nvSpPr>
        <p:spPr/>
        <p:txBody>
          <a:bodyPr/>
          <a:lstStyle/>
          <a:p>
            <a:r>
              <a:rPr lang="en-GB" sz="1200" dirty="0" smtClean="0">
                <a:solidFill>
                  <a:schemeClr val="tx1"/>
                </a:solidFill>
                <a:latin typeface="Chalkboard"/>
              </a:rPr>
              <a:t>understandyourbible.org</a:t>
            </a:r>
            <a:endParaRPr lang="en-GB" sz="1200" dirty="0">
              <a:solidFill>
                <a:schemeClr val="tx1"/>
              </a:solidFill>
              <a:latin typeface="Chalkboard"/>
            </a:endParaRPr>
          </a:p>
        </p:txBody>
      </p:sp>
      <p:sp>
        <p:nvSpPr>
          <p:cNvPr id="14" name="Slide Number Placeholder 13"/>
          <p:cNvSpPr>
            <a:spLocks noGrp="1"/>
          </p:cNvSpPr>
          <p:nvPr>
            <p:ph type="sldNum" sz="quarter" idx="4"/>
          </p:nvPr>
        </p:nvSpPr>
        <p:spPr/>
        <p:txBody>
          <a:bodyPr/>
          <a:lstStyle/>
          <a:p>
            <a:fld id="{63C520B5-213A-4CB4-BF22-D563061A5350}" type="slidenum">
              <a:rPr lang="en-GB" sz="1200" smtClean="0">
                <a:solidFill>
                  <a:schemeClr val="tx1"/>
                </a:solidFill>
                <a:latin typeface="Chalkboard"/>
              </a:rPr>
              <a:t>1</a:t>
            </a:fld>
            <a:endParaRPr lang="en-GB" sz="1200" dirty="0">
              <a:solidFill>
                <a:schemeClr val="tx1"/>
              </a:solidFill>
              <a:latin typeface="Chalkboard"/>
            </a:endParaRPr>
          </a:p>
        </p:txBody>
      </p:sp>
      <p:sp>
        <p:nvSpPr>
          <p:cNvPr id="16"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40 Acts 19</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4156181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2</a:t>
            </a:fld>
            <a:endParaRPr lang="en-GB" sz="1200" dirty="0">
              <a:solidFill>
                <a:srgbClr val="000000"/>
              </a:solidFill>
              <a:latin typeface="Chalkboard"/>
            </a:endParaRPr>
          </a:p>
        </p:txBody>
      </p:sp>
      <p:sp>
        <p:nvSpPr>
          <p:cNvPr id="20" name="Subtitle 2"/>
          <p:cNvSpPr txBox="1">
            <a:spLocks/>
          </p:cNvSpPr>
          <p:nvPr/>
        </p:nvSpPr>
        <p:spPr bwMode="auto">
          <a:xfrm>
            <a:off x="1425450" y="1414860"/>
            <a:ext cx="6400800" cy="3109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spcAft>
                <a:spcPts val="0"/>
              </a:spcAft>
              <a:buClr>
                <a:srgbClr val="000000"/>
              </a:buClr>
            </a:pPr>
            <a:r>
              <a:rPr lang="en-GB" sz="1600" b="1" dirty="0" smtClean="0">
                <a:solidFill>
                  <a:schemeClr val="tx1"/>
                </a:solidFill>
                <a:latin typeface="Chalkboard"/>
              </a:rPr>
              <a:t>What we will see in this chapter:</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Paul </a:t>
            </a:r>
            <a:r>
              <a:rPr lang="en-GB" sz="1600" dirty="0">
                <a:solidFill>
                  <a:schemeClr val="tx1"/>
                </a:solidFill>
                <a:latin typeface="Chalkboard"/>
              </a:rPr>
              <a:t>re-baptises some disciples of John the Baptiser</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Two </a:t>
            </a:r>
            <a:r>
              <a:rPr lang="en-GB" sz="1600" dirty="0">
                <a:solidFill>
                  <a:schemeClr val="tx1"/>
                </a:solidFill>
                <a:latin typeface="Chalkboard"/>
              </a:rPr>
              <a:t>different reactions to Paul’s preaching</a:t>
            </a:r>
          </a:p>
        </p:txBody>
      </p:sp>
      <p:sp>
        <p:nvSpPr>
          <p:cNvPr id="15"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40 Acts 19</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106426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xEl>
                                              <p:charRg st="87" end="13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3</a:t>
            </a:fld>
            <a:endParaRPr lang="en-GB" sz="1200" dirty="0">
              <a:solidFill>
                <a:srgbClr val="000000"/>
              </a:solidFill>
              <a:latin typeface="Chalkboard"/>
            </a:endParaRPr>
          </a:p>
        </p:txBody>
      </p:sp>
      <p:sp>
        <p:nvSpPr>
          <p:cNvPr id="8" name="Subtitle 2"/>
          <p:cNvSpPr txBox="1">
            <a:spLocks/>
          </p:cNvSpPr>
          <p:nvPr/>
        </p:nvSpPr>
        <p:spPr bwMode="auto">
          <a:xfrm>
            <a:off x="1043608" y="1820314"/>
            <a:ext cx="7056784"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742950" marR="0" lvl="0" indent="-742950" algn="ctr" defTabSz="914400" rtl="0" eaLnBrk="1" fontAlgn="base" latinLnBrk="0" hangingPunct="1">
              <a:lnSpc>
                <a:spcPct val="100000"/>
              </a:lnSpc>
              <a:spcBef>
                <a:spcPct val="20000"/>
              </a:spcBef>
              <a:spcAft>
                <a:spcPct val="0"/>
              </a:spcAft>
              <a:buClr>
                <a:srgbClr val="000000"/>
              </a:buClr>
              <a:buSzTx/>
              <a:buFont typeface="Century Gothic" pitchFamily="34" charset="0"/>
              <a:buAutoNum type="arabicPeriod"/>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Let us read Acts </a:t>
            </a: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19</a:t>
            </a:r>
            <a:endParaRPr kumimoji="0" lang="en-GB" sz="3600" b="1" i="0" u="none" strike="noStrike" kern="0" cap="none" spc="0" normalizeH="0" baseline="0" noProof="0" dirty="0" smtClean="0">
              <a:ln>
                <a:noFill/>
              </a:ln>
              <a:solidFill>
                <a:srgbClr val="333333"/>
              </a:solidFill>
              <a:effectLst/>
              <a:uLnTx/>
              <a:uFillTx/>
              <a:latin typeface="Chalkboard"/>
              <a:ea typeface="+mn-ea"/>
              <a:cs typeface="+mn-cs"/>
            </a:endParaRPr>
          </a:p>
          <a:p>
            <a:pPr marR="0" lvl="0" algn="ctr" defTabSz="914400" rtl="0" eaLnBrk="1" fontAlgn="base" latinLnBrk="0" hangingPunct="1">
              <a:lnSpc>
                <a:spcPct val="100000"/>
              </a:lnSpc>
              <a:spcBef>
                <a:spcPct val="20000"/>
              </a:spcBef>
              <a:spcAft>
                <a:spcPct val="0"/>
              </a:spcAft>
              <a:buClr>
                <a:srgbClr val="000000"/>
              </a:buClr>
              <a:buSzTx/>
              <a:tabLst/>
              <a:defRPr/>
            </a:pP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5"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40 Acts 19</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162828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4</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2"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24" name="Subtitle 2"/>
          <p:cNvSpPr txBox="1">
            <a:spLocks/>
          </p:cNvSpPr>
          <p:nvPr/>
        </p:nvSpPr>
        <p:spPr bwMode="auto">
          <a:xfrm>
            <a:off x="1451844" y="1559732"/>
            <a:ext cx="7239985" cy="3034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smtClean="0">
                <a:solidFill>
                  <a:schemeClr val="tx1"/>
                </a:solidFill>
                <a:latin typeface="Chalkboard"/>
              </a:rPr>
              <a:t>v 1 to </a:t>
            </a:r>
            <a:r>
              <a:rPr lang="en-GB" sz="1600" b="1" kern="0" dirty="0" smtClean="0">
                <a:solidFill>
                  <a:schemeClr val="tx1"/>
                </a:solidFill>
                <a:latin typeface="Chalkboard"/>
              </a:rPr>
              <a:t>7</a:t>
            </a:r>
            <a:r>
              <a:rPr lang="en-GB" sz="1600" b="1" kern="0" dirty="0">
                <a:solidFill>
                  <a:schemeClr val="tx1"/>
                </a:solidFill>
                <a:latin typeface="Chalkboard"/>
              </a:rPr>
              <a:t>. What did Paul tell some disciples in Ephesus to do and why</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Paul arrived at Ephesus and met disciples who had only been baptised into the baptism of John [the Baptiser]. They were instructed by Paul, who re-baptised them in the name of Jesus</a:t>
            </a:r>
            <a:r>
              <a:rPr lang="en-GB" sz="1600" kern="0" dirty="0" smtClean="0">
                <a:solidFill>
                  <a:schemeClr val="tx1"/>
                </a:solidFill>
                <a:latin typeface="Chalkboard"/>
              </a:rPr>
              <a:t>.</a:t>
            </a:r>
          </a:p>
          <a:p>
            <a:pPr algn="l">
              <a:lnSpc>
                <a:spcPts val="2300"/>
              </a:lnSpc>
              <a:spcBef>
                <a:spcPts val="0"/>
              </a:spcBef>
            </a:pPr>
            <a:r>
              <a:rPr lang="en-GB" sz="1600" b="1" kern="0" dirty="0" smtClean="0">
                <a:solidFill>
                  <a:schemeClr val="tx1"/>
                </a:solidFill>
                <a:latin typeface="Chalkboard"/>
              </a:rPr>
              <a:t>v 8</a:t>
            </a:r>
            <a:r>
              <a:rPr lang="en-GB" sz="1600" b="1" kern="0" dirty="0">
                <a:solidFill>
                  <a:schemeClr val="tx1"/>
                </a:solidFill>
                <a:latin typeface="Chalkboard"/>
              </a:rPr>
              <a:t>. What did Paul do and teach in the synagogue</a:t>
            </a:r>
            <a:r>
              <a:rPr lang="en-GB" sz="1600" b="1" kern="0" dirty="0" smtClean="0">
                <a:solidFill>
                  <a:schemeClr val="tx1"/>
                </a:solidFill>
                <a:latin typeface="Chalkboard"/>
              </a:rPr>
              <a:t>?</a:t>
            </a:r>
          </a:p>
          <a:p>
            <a:pPr algn="l">
              <a:lnSpc>
                <a:spcPts val="2300"/>
              </a:lnSpc>
              <a:spcBef>
                <a:spcPts val="0"/>
              </a:spcBef>
            </a:pPr>
            <a:r>
              <a:rPr lang="en-GB" sz="1600" kern="0" dirty="0" smtClean="0">
                <a:solidFill>
                  <a:schemeClr val="tx1"/>
                </a:solidFill>
                <a:latin typeface="Chalkboard"/>
              </a:rPr>
              <a:t>For </a:t>
            </a:r>
            <a:r>
              <a:rPr lang="en-GB" sz="1600" kern="0" dirty="0">
                <a:solidFill>
                  <a:schemeClr val="tx1"/>
                </a:solidFill>
                <a:latin typeface="Chalkboard"/>
              </a:rPr>
              <a:t>three months, Paul reasoned with his hearers about God's Kingdom</a:t>
            </a:r>
            <a:r>
              <a:rPr lang="en-GB" sz="1600" kern="0" dirty="0" smtClean="0">
                <a:solidFill>
                  <a:schemeClr val="tx1"/>
                </a:solidFill>
                <a:latin typeface="Chalkboard"/>
              </a:rPr>
              <a:t>.</a:t>
            </a:r>
          </a:p>
          <a:p>
            <a:pPr algn="l">
              <a:lnSpc>
                <a:spcPts val="2300"/>
              </a:lnSpc>
              <a:spcBef>
                <a:spcPts val="0"/>
              </a:spcBef>
            </a:pPr>
            <a:r>
              <a:rPr lang="en-GB" sz="1600" b="1" kern="0" dirty="0" smtClean="0">
                <a:solidFill>
                  <a:schemeClr val="tx1"/>
                </a:solidFill>
                <a:latin typeface="Chalkboard"/>
              </a:rPr>
              <a:t>v 9 and 10</a:t>
            </a:r>
            <a:r>
              <a:rPr lang="en-GB" sz="1600" b="1" kern="0" dirty="0">
                <a:solidFill>
                  <a:schemeClr val="tx1"/>
                </a:solidFill>
                <a:latin typeface="Chalkboard"/>
              </a:rPr>
              <a:t>. How did he react to opposition?</a:t>
            </a:r>
            <a:endParaRPr lang="en-GB" sz="1600" b="1" kern="0" dirty="0" smtClean="0">
              <a:solidFill>
                <a:schemeClr val="tx1"/>
              </a:solidFill>
              <a:latin typeface="Chalkboard"/>
            </a:endParaRPr>
          </a:p>
          <a:p>
            <a:pPr algn="l">
              <a:lnSpc>
                <a:spcPts val="2300"/>
              </a:lnSpc>
              <a:spcBef>
                <a:spcPts val="0"/>
              </a:spcBef>
            </a:pPr>
            <a:r>
              <a:rPr lang="en-GB" sz="1600" kern="0" dirty="0">
                <a:solidFill>
                  <a:schemeClr val="tx1"/>
                </a:solidFill>
                <a:latin typeface="Chalkboard"/>
              </a:rPr>
              <a:t>When opposition increased, Paul moved to the school of </a:t>
            </a:r>
            <a:r>
              <a:rPr lang="en-GB" sz="1600" kern="0" dirty="0" err="1">
                <a:solidFill>
                  <a:schemeClr val="tx1"/>
                </a:solidFill>
                <a:latin typeface="Chalkboard"/>
              </a:rPr>
              <a:t>Tyrannus</a:t>
            </a:r>
            <a:r>
              <a:rPr lang="en-GB" sz="1600" kern="0" dirty="0">
                <a:solidFill>
                  <a:schemeClr val="tx1"/>
                </a:solidFill>
                <a:latin typeface="Chalkboard"/>
              </a:rPr>
              <a:t> and preached to all who would listen.</a:t>
            </a:r>
            <a:endParaRPr lang="en-GB" sz="1600" kern="0" dirty="0" smtClean="0">
              <a:solidFill>
                <a:schemeClr val="tx1"/>
              </a:solidFill>
              <a:latin typeface="Chalkboard"/>
            </a:endParaRPr>
          </a:p>
        </p:txBody>
      </p:sp>
      <p:sp>
        <p:nvSpPr>
          <p:cNvPr id="17"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40 Acts 19</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
                                            <p:txEl>
                                              <p:charRg st="417" end="5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5</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3" name="Subtitle 2"/>
          <p:cNvSpPr txBox="1">
            <a:spLocks/>
          </p:cNvSpPr>
          <p:nvPr/>
        </p:nvSpPr>
        <p:spPr bwMode="auto">
          <a:xfrm>
            <a:off x="1461015" y="1497283"/>
            <a:ext cx="7143434" cy="3471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lvl="0" algn="l" fontAlgn="auto">
              <a:lnSpc>
                <a:spcPts val="2300"/>
              </a:lnSpc>
              <a:spcBef>
                <a:spcPts val="0"/>
              </a:spcBef>
              <a:spcAft>
                <a:spcPts val="0"/>
              </a:spcAft>
              <a:buClrTx/>
            </a:pPr>
            <a:r>
              <a:rPr lang="en-GB" sz="1600" b="1" kern="0" dirty="0">
                <a:solidFill>
                  <a:srgbClr val="000000"/>
                </a:solidFill>
                <a:latin typeface="Chalkboard"/>
              </a:rPr>
              <a:t>v </a:t>
            </a:r>
            <a:r>
              <a:rPr lang="en-GB" sz="1600" b="1" kern="0" dirty="0" smtClean="0">
                <a:solidFill>
                  <a:srgbClr val="000000"/>
                </a:solidFill>
                <a:latin typeface="Chalkboard"/>
              </a:rPr>
              <a:t>11 to 20</a:t>
            </a:r>
            <a:r>
              <a:rPr lang="en-GB" sz="1600" b="1" kern="0" dirty="0">
                <a:solidFill>
                  <a:srgbClr val="000000"/>
                </a:solidFill>
                <a:latin typeface="Chalkboard"/>
              </a:rPr>
              <a:t>. What happened as a result of Paul’s teaching and miracles</a:t>
            </a:r>
            <a:r>
              <a:rPr lang="en-GB" sz="1600" b="1" kern="0" dirty="0" smtClean="0">
                <a:solidFill>
                  <a:srgbClr val="000000"/>
                </a:solidFill>
                <a:latin typeface="Chalkboard"/>
              </a:rPr>
              <a:t>?</a:t>
            </a:r>
          </a:p>
          <a:p>
            <a:pPr lvl="0" algn="l" fontAlgn="auto">
              <a:lnSpc>
                <a:spcPts val="2300"/>
              </a:lnSpc>
              <a:spcBef>
                <a:spcPts val="0"/>
              </a:spcBef>
              <a:spcAft>
                <a:spcPts val="0"/>
              </a:spcAft>
              <a:buClrTx/>
            </a:pPr>
            <a:r>
              <a:rPr lang="en-GB" sz="1600" kern="0" dirty="0">
                <a:solidFill>
                  <a:srgbClr val="000000"/>
                </a:solidFill>
                <a:latin typeface="Chalkboard"/>
              </a:rPr>
              <a:t>Jewish exorcists tried to cure a man by using the name of Jesus fraudulently. But when they were overpowered by him, many people were afraid. Also many believed. Many believers who had practised magical arts burned their books</a:t>
            </a:r>
            <a:r>
              <a:rPr lang="en-GB" sz="1600" kern="0" dirty="0" smtClean="0">
                <a:solidFill>
                  <a:srgbClr val="000000"/>
                </a:solidFill>
                <a:latin typeface="Chalkboard"/>
              </a:rPr>
              <a:t>.</a:t>
            </a:r>
          </a:p>
          <a:p>
            <a:pPr lvl="0" algn="l" fontAlgn="auto">
              <a:lnSpc>
                <a:spcPts val="2300"/>
              </a:lnSpc>
              <a:spcBef>
                <a:spcPts val="0"/>
              </a:spcBef>
              <a:spcAft>
                <a:spcPts val="0"/>
              </a:spcAft>
              <a:buClrTx/>
            </a:pPr>
            <a:r>
              <a:rPr lang="en-GB" sz="1600" b="1" kern="0" dirty="0" smtClean="0">
                <a:solidFill>
                  <a:schemeClr val="tx1"/>
                </a:solidFill>
                <a:latin typeface="Chalkboard"/>
              </a:rPr>
              <a:t>v 21 and 22</a:t>
            </a:r>
            <a:r>
              <a:rPr lang="en-GB" sz="1600" b="1" kern="0" dirty="0">
                <a:solidFill>
                  <a:schemeClr val="tx1"/>
                </a:solidFill>
                <a:latin typeface="Chalkboard"/>
              </a:rPr>
              <a:t>. What were Paul’s plans?</a:t>
            </a:r>
            <a:endParaRPr lang="en-GB" sz="1600" b="1" kern="0" dirty="0" smtClean="0">
              <a:solidFill>
                <a:schemeClr val="tx1"/>
              </a:solidFill>
              <a:latin typeface="Chalkboard"/>
            </a:endParaRPr>
          </a:p>
          <a:p>
            <a:pPr lvl="0" algn="l" fontAlgn="auto">
              <a:lnSpc>
                <a:spcPts val="2300"/>
              </a:lnSpc>
              <a:spcBef>
                <a:spcPts val="0"/>
              </a:spcBef>
              <a:spcAft>
                <a:spcPts val="0"/>
              </a:spcAft>
              <a:buClrTx/>
            </a:pPr>
            <a:r>
              <a:rPr lang="en-GB" sz="1600" kern="0" dirty="0">
                <a:solidFill>
                  <a:schemeClr val="tx1"/>
                </a:solidFill>
                <a:latin typeface="Chalkboard"/>
              </a:rPr>
              <a:t>He planned to go to Jerusalem and eventually Rome</a:t>
            </a:r>
            <a:r>
              <a:rPr lang="en-GB" sz="1600" kern="0" dirty="0" smtClean="0">
                <a:solidFill>
                  <a:schemeClr val="tx1"/>
                </a:solidFill>
                <a:latin typeface="Chalkboard"/>
              </a:rPr>
              <a:t>.</a:t>
            </a:r>
          </a:p>
          <a:p>
            <a:pPr lvl="0" algn="l" fontAlgn="auto">
              <a:lnSpc>
                <a:spcPts val="2300"/>
              </a:lnSpc>
              <a:spcBef>
                <a:spcPts val="0"/>
              </a:spcBef>
              <a:spcAft>
                <a:spcPts val="0"/>
              </a:spcAft>
              <a:buClrTx/>
            </a:pPr>
            <a:r>
              <a:rPr lang="en-GB" sz="1600" b="1" kern="0" dirty="0" smtClean="0">
                <a:solidFill>
                  <a:schemeClr val="tx1"/>
                </a:solidFill>
                <a:latin typeface="Chalkboard"/>
              </a:rPr>
              <a:t>v 23 </a:t>
            </a:r>
            <a:r>
              <a:rPr lang="en-GB" sz="1600" b="1" kern="0" dirty="0">
                <a:solidFill>
                  <a:schemeClr val="tx1"/>
                </a:solidFill>
                <a:latin typeface="Chalkboard"/>
              </a:rPr>
              <a:t>to </a:t>
            </a:r>
            <a:r>
              <a:rPr lang="en-GB" sz="1600" b="1" kern="0" dirty="0" smtClean="0">
                <a:solidFill>
                  <a:schemeClr val="tx1"/>
                </a:solidFill>
                <a:latin typeface="Chalkboard"/>
              </a:rPr>
              <a:t>27</a:t>
            </a:r>
            <a:r>
              <a:rPr lang="en-GB" sz="1600" b="1" kern="0" dirty="0">
                <a:solidFill>
                  <a:schemeClr val="tx1"/>
                </a:solidFill>
                <a:latin typeface="Chalkboard"/>
              </a:rPr>
              <a:t>. Why did Demetrius cause a disturbance?</a:t>
            </a:r>
            <a:endParaRPr lang="en-GB" sz="1600" b="1" kern="0" dirty="0" smtClean="0">
              <a:solidFill>
                <a:schemeClr val="tx1"/>
              </a:solidFill>
              <a:latin typeface="Chalkboard"/>
            </a:endParaRPr>
          </a:p>
          <a:p>
            <a:pPr lvl="0" algn="l" fontAlgn="auto">
              <a:lnSpc>
                <a:spcPts val="2300"/>
              </a:lnSpc>
              <a:spcBef>
                <a:spcPts val="0"/>
              </a:spcBef>
              <a:spcAft>
                <a:spcPts val="0"/>
              </a:spcAft>
              <a:buClrTx/>
            </a:pPr>
            <a:r>
              <a:rPr lang="en-GB" sz="1600" kern="0" dirty="0">
                <a:solidFill>
                  <a:schemeClr val="tx1"/>
                </a:solidFill>
                <a:latin typeface="Chalkboard"/>
              </a:rPr>
              <a:t>Paul was persuading people to stop worshipping idols. This threatened the trade of Demetrius who made silver shrines of the goddess Artemis.</a:t>
            </a:r>
          </a:p>
        </p:txBody>
      </p:sp>
      <p:sp>
        <p:nvSpPr>
          <p:cNvPr id="18"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40 Acts 19</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1539056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
                                            <p:txEl>
                                              <p:charRg st="438" end="57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6</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3" name="Subtitle 2"/>
          <p:cNvSpPr txBox="1">
            <a:spLocks/>
          </p:cNvSpPr>
          <p:nvPr/>
        </p:nvSpPr>
        <p:spPr bwMode="auto">
          <a:xfrm>
            <a:off x="1447367" y="1401747"/>
            <a:ext cx="7143434" cy="3471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lvl="0" algn="l" fontAlgn="auto">
              <a:lnSpc>
                <a:spcPts val="2300"/>
              </a:lnSpc>
              <a:spcBef>
                <a:spcPts val="0"/>
              </a:spcBef>
              <a:spcAft>
                <a:spcPts val="0"/>
              </a:spcAft>
              <a:buClrTx/>
            </a:pPr>
            <a:r>
              <a:rPr lang="en-GB" sz="1600" b="1" kern="0" dirty="0">
                <a:solidFill>
                  <a:srgbClr val="000000"/>
                </a:solidFill>
                <a:latin typeface="Chalkboard"/>
              </a:rPr>
              <a:t>v </a:t>
            </a:r>
            <a:r>
              <a:rPr lang="en-GB" sz="1600" b="1" kern="0" dirty="0" smtClean="0">
                <a:solidFill>
                  <a:srgbClr val="000000"/>
                </a:solidFill>
                <a:latin typeface="Chalkboard"/>
              </a:rPr>
              <a:t>28 to 31</a:t>
            </a:r>
            <a:r>
              <a:rPr lang="en-GB" sz="1600" b="1" kern="0" dirty="0">
                <a:solidFill>
                  <a:srgbClr val="000000"/>
                </a:solidFill>
                <a:latin typeface="Chalkboard"/>
              </a:rPr>
              <a:t>. What was Paul restrained from doing</a:t>
            </a:r>
            <a:r>
              <a:rPr lang="en-GB" sz="1600" b="1" kern="0" dirty="0" smtClean="0">
                <a:solidFill>
                  <a:srgbClr val="000000"/>
                </a:solidFill>
                <a:latin typeface="Chalkboard"/>
              </a:rPr>
              <a:t>?</a:t>
            </a:r>
          </a:p>
          <a:p>
            <a:pPr lvl="0" algn="l" fontAlgn="auto">
              <a:lnSpc>
                <a:spcPts val="2300"/>
              </a:lnSpc>
              <a:spcBef>
                <a:spcPts val="0"/>
              </a:spcBef>
              <a:spcAft>
                <a:spcPts val="0"/>
              </a:spcAft>
              <a:buClrTx/>
            </a:pPr>
            <a:r>
              <a:rPr lang="en-GB" sz="1600" kern="0" dirty="0">
                <a:solidFill>
                  <a:srgbClr val="000000"/>
                </a:solidFill>
                <a:latin typeface="Chalkboard"/>
              </a:rPr>
              <a:t>He was restrained from going into the theatre where there was an angry gathering of Artemis worshippers who were opposed to Paul’s preaching</a:t>
            </a:r>
            <a:r>
              <a:rPr lang="en-GB" sz="1600" kern="0" dirty="0" smtClean="0">
                <a:solidFill>
                  <a:srgbClr val="000000"/>
                </a:solidFill>
                <a:latin typeface="Chalkboard"/>
              </a:rPr>
              <a:t>.</a:t>
            </a:r>
          </a:p>
          <a:p>
            <a:pPr lvl="0" algn="l" fontAlgn="auto">
              <a:lnSpc>
                <a:spcPts val="2300"/>
              </a:lnSpc>
              <a:spcBef>
                <a:spcPts val="0"/>
              </a:spcBef>
              <a:spcAft>
                <a:spcPts val="0"/>
              </a:spcAft>
              <a:buClrTx/>
            </a:pPr>
            <a:r>
              <a:rPr lang="en-GB" sz="1600" b="1" kern="0" dirty="0" smtClean="0">
                <a:solidFill>
                  <a:schemeClr val="tx1"/>
                </a:solidFill>
                <a:latin typeface="Chalkboard"/>
              </a:rPr>
              <a:t>v 32 to 34</a:t>
            </a:r>
            <a:r>
              <a:rPr lang="en-GB" sz="1600" b="1" kern="0" dirty="0">
                <a:solidFill>
                  <a:schemeClr val="tx1"/>
                </a:solidFill>
                <a:latin typeface="Chalkboard"/>
              </a:rPr>
              <a:t>. What happened in the theatre</a:t>
            </a:r>
            <a:r>
              <a:rPr lang="en-GB" sz="1600" b="1" kern="0" dirty="0" smtClean="0">
                <a:solidFill>
                  <a:schemeClr val="tx1"/>
                </a:solidFill>
                <a:latin typeface="Chalkboard"/>
              </a:rPr>
              <a:t>?</a:t>
            </a:r>
          </a:p>
          <a:p>
            <a:pPr lvl="0" algn="l" fontAlgn="auto">
              <a:lnSpc>
                <a:spcPts val="2300"/>
              </a:lnSpc>
              <a:spcBef>
                <a:spcPts val="0"/>
              </a:spcBef>
              <a:spcAft>
                <a:spcPts val="0"/>
              </a:spcAft>
              <a:buClrTx/>
            </a:pPr>
            <a:r>
              <a:rPr lang="en-GB" sz="1600" kern="0" dirty="0">
                <a:solidFill>
                  <a:schemeClr val="tx1"/>
                </a:solidFill>
                <a:latin typeface="Chalkboard"/>
              </a:rPr>
              <a:t>The Jews chose Alexander to defend them. He tried to speak to the crowd, but when they knew he was a Jew, they shouted “Great is Artemis [Diana] of the Ephesians” for about two hours</a:t>
            </a:r>
            <a:r>
              <a:rPr lang="en-GB" sz="1600" kern="0" dirty="0" smtClean="0">
                <a:solidFill>
                  <a:schemeClr val="tx1"/>
                </a:solidFill>
                <a:latin typeface="Chalkboard"/>
              </a:rPr>
              <a:t>.</a:t>
            </a:r>
          </a:p>
          <a:p>
            <a:pPr lvl="0" algn="l" fontAlgn="auto">
              <a:lnSpc>
                <a:spcPts val="2300"/>
              </a:lnSpc>
              <a:spcBef>
                <a:spcPts val="0"/>
              </a:spcBef>
              <a:spcAft>
                <a:spcPts val="0"/>
              </a:spcAft>
              <a:buClrTx/>
            </a:pPr>
            <a:r>
              <a:rPr lang="en-GB" sz="1600" b="1" kern="0" dirty="0">
                <a:solidFill>
                  <a:schemeClr val="tx1"/>
                </a:solidFill>
                <a:latin typeface="Chalkboard"/>
              </a:rPr>
              <a:t>35 to 41. What did the town clerk say and do</a:t>
            </a:r>
            <a:r>
              <a:rPr lang="en-GB" sz="1600" b="1" kern="0" dirty="0" smtClean="0">
                <a:solidFill>
                  <a:schemeClr val="tx1"/>
                </a:solidFill>
                <a:latin typeface="Chalkboard"/>
              </a:rPr>
              <a:t>?</a:t>
            </a:r>
          </a:p>
          <a:p>
            <a:pPr lvl="0" algn="l" fontAlgn="auto">
              <a:lnSpc>
                <a:spcPts val="2300"/>
              </a:lnSpc>
              <a:spcBef>
                <a:spcPts val="0"/>
              </a:spcBef>
              <a:spcAft>
                <a:spcPts val="0"/>
              </a:spcAft>
              <a:buClrTx/>
            </a:pPr>
            <a:r>
              <a:rPr lang="en-GB" sz="1600" kern="0" dirty="0">
                <a:solidFill>
                  <a:schemeClr val="tx1"/>
                </a:solidFill>
                <a:latin typeface="Chalkboard"/>
              </a:rPr>
              <a:t>He told them that Paul and his companions hadn’t committed any crime. They might be questioned about the commotion that had just happened. He then dismissed them all.</a:t>
            </a:r>
            <a:endParaRPr lang="en-GB" sz="1600" kern="0" dirty="0" smtClean="0">
              <a:solidFill>
                <a:schemeClr val="tx1"/>
              </a:solidFill>
              <a:latin typeface="Chalkboard"/>
            </a:endParaRPr>
          </a:p>
        </p:txBody>
      </p:sp>
      <p:sp>
        <p:nvSpPr>
          <p:cNvPr id="16"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40 Acts 19</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3158279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xEl>
                                              <p:charRg st="233" end="41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xEl>
                                              <p:charRg st="417" end="46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
                                            <p:txEl>
                                              <p:charRg st="463" end="63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7</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62" name="Subtitle 2"/>
          <p:cNvSpPr txBox="1">
            <a:spLocks/>
          </p:cNvSpPr>
          <p:nvPr/>
        </p:nvSpPr>
        <p:spPr bwMode="auto">
          <a:xfrm>
            <a:off x="1455745" y="1119071"/>
            <a:ext cx="6719827"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Related theme from v </a:t>
            </a:r>
            <a:r>
              <a:rPr lang="en-GB" sz="1600" b="1" dirty="0" smtClean="0">
                <a:solidFill>
                  <a:srgbClr val="333333"/>
                </a:solidFill>
                <a:latin typeface="Chalkboard"/>
              </a:rPr>
              <a:t>8:</a:t>
            </a:r>
            <a:endParaRPr lang="en-GB" sz="1600" b="1" dirty="0" smtClean="0">
              <a:solidFill>
                <a:srgbClr val="333333"/>
              </a:solidFill>
              <a:latin typeface="Chalkboard"/>
            </a:endParaRPr>
          </a:p>
          <a:p>
            <a:pPr marL="457200" lvl="1" indent="0">
              <a:buClr>
                <a:srgbClr val="000000"/>
              </a:buClr>
              <a:buNone/>
            </a:pPr>
            <a:r>
              <a:rPr lang="en-GB" sz="1600" b="1" dirty="0">
                <a:solidFill>
                  <a:srgbClr val="333333"/>
                </a:solidFill>
                <a:latin typeface="Chalkboard"/>
              </a:rPr>
              <a:t>	</a:t>
            </a:r>
            <a:r>
              <a:rPr lang="en-GB" sz="1600" b="1" dirty="0">
                <a:solidFill>
                  <a:srgbClr val="333333"/>
                </a:solidFill>
                <a:latin typeface="Chalkboard"/>
              </a:rPr>
              <a:t>The Kingdom of God in the New Testament (2)</a:t>
            </a:r>
            <a:endParaRPr lang="en-GB" sz="1600" b="1" dirty="0">
              <a:solidFill>
                <a:srgbClr val="333333"/>
              </a:solidFill>
              <a:latin typeface="Chalkboard"/>
            </a:endParaRPr>
          </a:p>
        </p:txBody>
      </p:sp>
      <p:sp>
        <p:nvSpPr>
          <p:cNvPr id="162" name="TextBox 161"/>
          <p:cNvSpPr txBox="1"/>
          <p:nvPr/>
        </p:nvSpPr>
        <p:spPr>
          <a:xfrm>
            <a:off x="2344174" y="1851670"/>
            <a:ext cx="6312403" cy="2687915"/>
          </a:xfrm>
          <a:prstGeom prst="rect">
            <a:avLst/>
          </a:prstGeom>
          <a:solidFill>
            <a:srgbClr val="FFFFCC"/>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Main point(s)</a:t>
            </a:r>
          </a:p>
          <a:p>
            <a:pPr algn="ctr" fontAlgn="base">
              <a:lnSpc>
                <a:spcPts val="2500"/>
              </a:lnSpc>
              <a:spcBef>
                <a:spcPts val="600"/>
              </a:spcBef>
              <a:spcAft>
                <a:spcPts val="600"/>
              </a:spcAft>
              <a:defRPr/>
            </a:pP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3" name="TextBox 162"/>
          <p:cNvSpPr txBox="1"/>
          <p:nvPr/>
        </p:nvSpPr>
        <p:spPr>
          <a:xfrm>
            <a:off x="595656" y="1843437"/>
            <a:ext cx="1646618" cy="2705869"/>
          </a:xfrm>
          <a:prstGeom prst="rect">
            <a:avLst/>
          </a:prstGeom>
          <a:solidFill>
            <a:srgbClr val="FFFFFF">
              <a:lumMod val="95000"/>
            </a:srgbClr>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Verse(s)</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4" name="TextBox 163"/>
          <p:cNvSpPr txBox="1"/>
          <p:nvPr/>
        </p:nvSpPr>
        <p:spPr>
          <a:xfrm>
            <a:off x="595656" y="2283499"/>
            <a:ext cx="1090650"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Luke 1 v 32 and 33</a:t>
            </a:r>
            <a:endParaRPr lang="en-GB" sz="1600" dirty="0">
              <a:solidFill>
                <a:srgbClr val="000000"/>
              </a:solidFill>
              <a:latin typeface="Chalkboard"/>
            </a:endParaRPr>
          </a:p>
        </p:txBody>
      </p:sp>
      <p:sp>
        <p:nvSpPr>
          <p:cNvPr id="165" name="TextBox 164"/>
          <p:cNvSpPr txBox="1"/>
          <p:nvPr/>
        </p:nvSpPr>
        <p:spPr>
          <a:xfrm>
            <a:off x="2384722" y="2283499"/>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Mary the mother of Jesus Christ is told that he is the one who will eventually sit for ever on David’s throne in Israel.</a:t>
            </a:r>
            <a:endParaRPr lang="en-GB" sz="1600" dirty="0">
              <a:solidFill>
                <a:srgbClr val="000000"/>
              </a:solidFill>
              <a:latin typeface="Chalkboard"/>
            </a:endParaRPr>
          </a:p>
        </p:txBody>
      </p:sp>
      <p:sp>
        <p:nvSpPr>
          <p:cNvPr id="16" name="TextBox 15"/>
          <p:cNvSpPr txBox="1"/>
          <p:nvPr/>
        </p:nvSpPr>
        <p:spPr>
          <a:xfrm>
            <a:off x="631429" y="3633593"/>
            <a:ext cx="988243"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Acts 1 v 6 and 7</a:t>
            </a:r>
            <a:endParaRPr lang="en-GB" sz="1600" dirty="0">
              <a:solidFill>
                <a:srgbClr val="000000"/>
              </a:solidFill>
              <a:latin typeface="Chalkboard"/>
            </a:endParaRPr>
          </a:p>
        </p:txBody>
      </p:sp>
      <p:sp>
        <p:nvSpPr>
          <p:cNvPr id="17" name="TextBox 16"/>
          <p:cNvSpPr txBox="1"/>
          <p:nvPr/>
        </p:nvSpPr>
        <p:spPr>
          <a:xfrm>
            <a:off x="2423667" y="3638532"/>
            <a:ext cx="5787678"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Jesus says that God will decide when the Kingdom comes.</a:t>
            </a:r>
            <a:endParaRPr lang="en-GB" sz="1600" dirty="0">
              <a:solidFill>
                <a:srgbClr val="000000"/>
              </a:solidFill>
              <a:latin typeface="Chalkboard"/>
            </a:endParaRPr>
          </a:p>
        </p:txBody>
      </p:sp>
      <p:sp>
        <p:nvSpPr>
          <p:cNvPr id="21" name="TextBox 20"/>
          <p:cNvSpPr txBox="1"/>
          <p:nvPr/>
        </p:nvSpPr>
        <p:spPr>
          <a:xfrm>
            <a:off x="633701" y="2954218"/>
            <a:ext cx="1346012"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Luke 13 v 27 and 28</a:t>
            </a:r>
            <a:endParaRPr lang="en-GB" sz="1600" dirty="0">
              <a:solidFill>
                <a:srgbClr val="000000"/>
              </a:solidFill>
              <a:latin typeface="Chalkboard"/>
            </a:endParaRPr>
          </a:p>
        </p:txBody>
      </p:sp>
      <p:sp>
        <p:nvSpPr>
          <p:cNvPr id="24" name="TextBox 23"/>
          <p:cNvSpPr txBox="1"/>
          <p:nvPr/>
        </p:nvSpPr>
        <p:spPr>
          <a:xfrm>
            <a:off x="2425939" y="2959157"/>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Jesus says that those who work iniquity will be excluded when the Kingdom of God comes.</a:t>
            </a:r>
            <a:endParaRPr lang="en-GB" sz="1600" dirty="0">
              <a:solidFill>
                <a:srgbClr val="000000"/>
              </a:solidFill>
              <a:latin typeface="Chalkboard"/>
            </a:endParaRPr>
          </a:p>
        </p:txBody>
      </p:sp>
      <p:sp>
        <p:nvSpPr>
          <p:cNvPr id="28"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40 Acts 19</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412367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8</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162" name="TextBox 161"/>
          <p:cNvSpPr txBox="1"/>
          <p:nvPr/>
        </p:nvSpPr>
        <p:spPr>
          <a:xfrm>
            <a:off x="2344174" y="1851670"/>
            <a:ext cx="6312403" cy="2687915"/>
          </a:xfrm>
          <a:prstGeom prst="rect">
            <a:avLst/>
          </a:prstGeom>
          <a:solidFill>
            <a:srgbClr val="FFFFCC"/>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Main point(s)</a:t>
            </a:r>
          </a:p>
          <a:p>
            <a:pPr algn="ctr" fontAlgn="base">
              <a:lnSpc>
                <a:spcPts val="2500"/>
              </a:lnSpc>
              <a:spcBef>
                <a:spcPts val="600"/>
              </a:spcBef>
              <a:spcAft>
                <a:spcPts val="600"/>
              </a:spcAft>
              <a:defRPr/>
            </a:pP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3" name="TextBox 162"/>
          <p:cNvSpPr txBox="1"/>
          <p:nvPr/>
        </p:nvSpPr>
        <p:spPr>
          <a:xfrm>
            <a:off x="595656" y="1843437"/>
            <a:ext cx="1646618" cy="2705869"/>
          </a:xfrm>
          <a:prstGeom prst="rect">
            <a:avLst/>
          </a:prstGeom>
          <a:solidFill>
            <a:srgbClr val="FFFFFF">
              <a:lumMod val="95000"/>
            </a:srgbClr>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Verse(s)</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4" name="TextBox 163"/>
          <p:cNvSpPr txBox="1"/>
          <p:nvPr/>
        </p:nvSpPr>
        <p:spPr>
          <a:xfrm>
            <a:off x="595656" y="2235731"/>
            <a:ext cx="164661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1 Corinthians 15 v 22 to 26</a:t>
            </a:r>
            <a:endParaRPr lang="en-GB" sz="1600" dirty="0">
              <a:solidFill>
                <a:srgbClr val="000000"/>
              </a:solidFill>
              <a:latin typeface="Chalkboard"/>
            </a:endParaRPr>
          </a:p>
        </p:txBody>
      </p:sp>
      <p:sp>
        <p:nvSpPr>
          <p:cNvPr id="165" name="TextBox 164"/>
          <p:cNvSpPr txBox="1"/>
          <p:nvPr/>
        </p:nvSpPr>
        <p:spPr>
          <a:xfrm>
            <a:off x="2384722" y="2235731"/>
            <a:ext cx="5787678" cy="1540037"/>
          </a:xfrm>
          <a:prstGeom prst="rect">
            <a:avLst/>
          </a:prstGeom>
          <a:noFill/>
        </p:spPr>
        <p:txBody>
          <a:bodyPr wrap="square" rtlCol="0">
            <a:spAutoFit/>
          </a:bodyPr>
          <a:lstStyle/>
          <a:p>
            <a:pPr fontAlgn="base">
              <a:lnSpc>
                <a:spcPts val="2300"/>
              </a:lnSpc>
              <a:spcBef>
                <a:spcPct val="0"/>
              </a:spcBef>
              <a:spcAft>
                <a:spcPct val="0"/>
              </a:spcAft>
            </a:pPr>
            <a:r>
              <a:rPr lang="en-GB" sz="1600" dirty="0">
                <a:solidFill>
                  <a:srgbClr val="000000"/>
                </a:solidFill>
                <a:latin typeface="Chalkboard"/>
              </a:rPr>
              <a:t>The apostle Paul summarises the future hope of the Kingdom:</a:t>
            </a:r>
          </a:p>
          <a:p>
            <a:pPr marL="742950" lvl="1" indent="-285750" fontAlgn="base">
              <a:lnSpc>
                <a:spcPts val="2300"/>
              </a:lnSpc>
              <a:spcBef>
                <a:spcPct val="0"/>
              </a:spcBef>
              <a:spcAft>
                <a:spcPct val="0"/>
              </a:spcAft>
              <a:buFont typeface="Wingdings" panose="05000000000000000000" pitchFamily="2" charset="2"/>
              <a:buChar char="Ø"/>
            </a:pPr>
            <a:r>
              <a:rPr lang="en-GB" sz="1600" dirty="0" smtClean="0">
                <a:solidFill>
                  <a:srgbClr val="000000"/>
                </a:solidFill>
                <a:latin typeface="Chalkboard"/>
              </a:rPr>
              <a:t>all </a:t>
            </a:r>
            <a:r>
              <a:rPr lang="en-GB" sz="1600" dirty="0">
                <a:solidFill>
                  <a:srgbClr val="000000"/>
                </a:solidFill>
                <a:latin typeface="Chalkboard"/>
              </a:rPr>
              <a:t>in Christ will be made alive when he comes</a:t>
            </a:r>
          </a:p>
          <a:p>
            <a:pPr marL="742950" lvl="1" indent="-285750" fontAlgn="base">
              <a:lnSpc>
                <a:spcPts val="2300"/>
              </a:lnSpc>
              <a:spcBef>
                <a:spcPct val="0"/>
              </a:spcBef>
              <a:spcAft>
                <a:spcPct val="0"/>
              </a:spcAft>
              <a:buFont typeface="Wingdings" panose="05000000000000000000" pitchFamily="2" charset="2"/>
              <a:buChar char="Ø"/>
            </a:pPr>
            <a:r>
              <a:rPr lang="en-GB" sz="1600" dirty="0" smtClean="0">
                <a:solidFill>
                  <a:srgbClr val="000000"/>
                </a:solidFill>
                <a:latin typeface="Chalkboard"/>
              </a:rPr>
              <a:t>at </a:t>
            </a:r>
            <a:r>
              <a:rPr lang="en-GB" sz="1600" dirty="0">
                <a:solidFill>
                  <a:srgbClr val="000000"/>
                </a:solidFill>
                <a:latin typeface="Chalkboard"/>
              </a:rPr>
              <a:t>the end Christ will give the Kingdom to God</a:t>
            </a:r>
          </a:p>
          <a:p>
            <a:pPr marL="742950" lvl="1" indent="-285750" fontAlgn="base">
              <a:lnSpc>
                <a:spcPts val="2300"/>
              </a:lnSpc>
              <a:spcBef>
                <a:spcPct val="0"/>
              </a:spcBef>
              <a:spcAft>
                <a:spcPct val="0"/>
              </a:spcAft>
              <a:buFont typeface="Wingdings" panose="05000000000000000000" pitchFamily="2" charset="2"/>
              <a:buChar char="Ø"/>
            </a:pPr>
            <a:r>
              <a:rPr lang="en-GB" sz="1600" dirty="0" smtClean="0">
                <a:solidFill>
                  <a:srgbClr val="000000"/>
                </a:solidFill>
                <a:latin typeface="Chalkboard"/>
              </a:rPr>
              <a:t>by </a:t>
            </a:r>
            <a:r>
              <a:rPr lang="en-GB" sz="1600" dirty="0">
                <a:solidFill>
                  <a:srgbClr val="000000"/>
                </a:solidFill>
                <a:latin typeface="Chalkboard"/>
              </a:rPr>
              <a:t>that time he will have overcome all opposition</a:t>
            </a:r>
          </a:p>
          <a:p>
            <a:pPr marL="742950" lvl="1" indent="-285750" fontAlgn="base">
              <a:lnSpc>
                <a:spcPts val="2300"/>
              </a:lnSpc>
              <a:spcBef>
                <a:spcPct val="0"/>
              </a:spcBef>
              <a:spcAft>
                <a:spcPct val="0"/>
              </a:spcAft>
              <a:buFont typeface="Wingdings" panose="05000000000000000000" pitchFamily="2" charset="2"/>
              <a:buChar char="Ø"/>
            </a:pPr>
            <a:r>
              <a:rPr lang="en-GB" sz="1600" dirty="0" smtClean="0">
                <a:solidFill>
                  <a:srgbClr val="000000"/>
                </a:solidFill>
                <a:latin typeface="Chalkboard"/>
              </a:rPr>
              <a:t>finally </a:t>
            </a:r>
            <a:r>
              <a:rPr lang="en-GB" sz="1600" dirty="0">
                <a:solidFill>
                  <a:srgbClr val="000000"/>
                </a:solidFill>
                <a:latin typeface="Chalkboard"/>
              </a:rPr>
              <a:t>there will be no more death</a:t>
            </a:r>
            <a:endParaRPr lang="en-GB" sz="1600" dirty="0">
              <a:solidFill>
                <a:srgbClr val="000000"/>
              </a:solidFill>
              <a:latin typeface="Chalkboard"/>
            </a:endParaRPr>
          </a:p>
        </p:txBody>
      </p:sp>
      <p:sp>
        <p:nvSpPr>
          <p:cNvPr id="31" name="TextBox 30"/>
          <p:cNvSpPr txBox="1"/>
          <p:nvPr/>
        </p:nvSpPr>
        <p:spPr>
          <a:xfrm>
            <a:off x="594941" y="3775653"/>
            <a:ext cx="1240755"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2 Peter 1 v 10 and 11</a:t>
            </a:r>
            <a:endParaRPr lang="en-GB" sz="1600" dirty="0">
              <a:solidFill>
                <a:srgbClr val="000000"/>
              </a:solidFill>
              <a:latin typeface="Chalkboard"/>
            </a:endParaRPr>
          </a:p>
        </p:txBody>
      </p:sp>
      <p:sp>
        <p:nvSpPr>
          <p:cNvPr id="32" name="TextBox 31"/>
          <p:cNvSpPr txBox="1"/>
          <p:nvPr/>
        </p:nvSpPr>
        <p:spPr>
          <a:xfrm>
            <a:off x="2387179" y="3780592"/>
            <a:ext cx="5787678" cy="655179"/>
          </a:xfrm>
          <a:prstGeom prst="rect">
            <a:avLst/>
          </a:prstGeom>
          <a:noFill/>
        </p:spPr>
        <p:txBody>
          <a:bodyPr wrap="square" rtlCol="0">
            <a:spAutoFit/>
          </a:bodyPr>
          <a:lstStyle/>
          <a:p>
            <a:pPr fontAlgn="base">
              <a:lnSpc>
                <a:spcPts val="2300"/>
              </a:lnSpc>
              <a:spcBef>
                <a:spcPct val="0"/>
              </a:spcBef>
              <a:spcAft>
                <a:spcPct val="0"/>
              </a:spcAft>
            </a:pPr>
            <a:r>
              <a:rPr lang="en-GB" sz="1600" dirty="0">
                <a:solidFill>
                  <a:srgbClr val="000000"/>
                </a:solidFill>
                <a:latin typeface="Chalkboard"/>
              </a:rPr>
              <a:t>Peter tells his readers that they will be in the Kingdom if they are diligent in making their calling and election sure.</a:t>
            </a:r>
            <a:endParaRPr lang="en-GB" sz="1600" dirty="0">
              <a:solidFill>
                <a:srgbClr val="000000"/>
              </a:solidFill>
              <a:latin typeface="Chalkboard"/>
            </a:endParaRPr>
          </a:p>
        </p:txBody>
      </p:sp>
      <p:sp>
        <p:nvSpPr>
          <p:cNvPr id="33"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40 Acts 19</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
        <p:nvSpPr>
          <p:cNvPr id="34" name="Subtitle 2"/>
          <p:cNvSpPr txBox="1">
            <a:spLocks/>
          </p:cNvSpPr>
          <p:nvPr/>
        </p:nvSpPr>
        <p:spPr bwMode="auto">
          <a:xfrm>
            <a:off x="1455745" y="1119071"/>
            <a:ext cx="6719827"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Related theme from v </a:t>
            </a:r>
            <a:r>
              <a:rPr lang="en-GB" sz="1600" b="1" dirty="0" smtClean="0">
                <a:solidFill>
                  <a:srgbClr val="333333"/>
                </a:solidFill>
                <a:latin typeface="Chalkboard"/>
              </a:rPr>
              <a:t>8:</a:t>
            </a:r>
            <a:endParaRPr lang="en-GB" sz="1600" b="1" dirty="0" smtClean="0">
              <a:solidFill>
                <a:srgbClr val="333333"/>
              </a:solidFill>
              <a:latin typeface="Chalkboard"/>
            </a:endParaRPr>
          </a:p>
          <a:p>
            <a:pPr marL="457200" lvl="1" indent="0">
              <a:buClr>
                <a:srgbClr val="000000"/>
              </a:buClr>
              <a:buNone/>
            </a:pPr>
            <a:r>
              <a:rPr lang="en-GB" sz="1600" b="1" dirty="0">
                <a:solidFill>
                  <a:srgbClr val="333333"/>
                </a:solidFill>
                <a:latin typeface="Chalkboard"/>
              </a:rPr>
              <a:t>	</a:t>
            </a:r>
            <a:r>
              <a:rPr lang="en-GB" sz="1600" b="1" dirty="0">
                <a:solidFill>
                  <a:srgbClr val="333333"/>
                </a:solidFill>
                <a:latin typeface="Chalkboard"/>
              </a:rPr>
              <a:t>The Kingdom of God in the New Testament (2)</a:t>
            </a:r>
            <a:endParaRPr lang="en-GB" sz="1600" b="1" dirty="0">
              <a:solidFill>
                <a:srgbClr val="333333"/>
              </a:solidFill>
              <a:latin typeface="Chalkboard"/>
            </a:endParaRPr>
          </a:p>
        </p:txBody>
      </p:sp>
    </p:spTree>
    <p:extLst>
      <p:ext uri="{BB962C8B-B14F-4D97-AF65-F5344CB8AC3E}">
        <p14:creationId xmlns:p14="http://schemas.microsoft.com/office/powerpoint/2010/main" val="4286824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9</a:t>
            </a:fld>
            <a:endParaRPr lang="en-GB" sz="1200" dirty="0">
              <a:solidFill>
                <a:srgbClr val="000000"/>
              </a:solidFill>
              <a:latin typeface="Chalkboard"/>
            </a:endParaRPr>
          </a:p>
        </p:txBody>
      </p:sp>
      <p:sp>
        <p:nvSpPr>
          <p:cNvPr id="8" name="Subtitle 2"/>
          <p:cNvSpPr txBox="1">
            <a:spLocks/>
          </p:cNvSpPr>
          <p:nvPr/>
        </p:nvSpPr>
        <p:spPr bwMode="auto">
          <a:xfrm>
            <a:off x="1258213" y="1820314"/>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Comments or questions</a:t>
            </a: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1"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40 Acts 19</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494144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template</Template>
  <TotalTime>3726</TotalTime>
  <Words>671</Words>
  <Application>Microsoft Office PowerPoint</Application>
  <PresentationFormat>On-screen Show (16:9)</PresentationFormat>
  <Paragraphs>120</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cp:lastModifiedBy>
  <cp:revision>291</cp:revision>
  <dcterms:created xsi:type="dcterms:W3CDTF">2020-04-16T13:12:45Z</dcterms:created>
  <dcterms:modified xsi:type="dcterms:W3CDTF">2020-04-23T14:35:59Z</dcterms:modified>
</cp:coreProperties>
</file>