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70" r:id="rId3"/>
    <p:sldId id="271" r:id="rId4"/>
    <p:sldId id="296" r:id="rId5"/>
    <p:sldId id="297" r:id="rId6"/>
    <p:sldId id="290" r:id="rId7"/>
    <p:sldId id="295" r:id="rId8"/>
    <p:sldId id="298" r:id="rId9"/>
    <p:sldId id="293" r:id="rId10"/>
    <p:sldId id="294" r:id="rId11"/>
    <p:sldId id="267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AB7"/>
    <a:srgbClr val="FFDF78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78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326A4-804C-4A9B-AEC9-A164EE5F15F5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C2654-9F2F-4EE6-8960-8A8F70BB0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470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10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11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6" name="Line 14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7" name="Line 15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" name="Line 18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" name="Line 19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2" name="Line 20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" name="Line 21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4" name="Line 22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5" name="Line 23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6" name="Line 24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7" name="Line 25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8" name="Line 26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99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Font typeface="Century Gothic" pitchFamily="34" charset="0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F3AE3EAE-4331-4A0A-AFB2-6F7CFB61B82F}" type="datetime1">
              <a:rPr lang="en-GB" smtClean="0"/>
              <a:t>26/04/2020</a:t>
            </a:fld>
            <a:endParaRPr lang="en-GB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4698207"/>
            <a:ext cx="2133600" cy="288131"/>
          </a:xfrm>
        </p:spPr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60CB75-5D38-4A2C-BB8F-5490F8447F5D}" type="datetime1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79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D9490F-3E72-4D18-B232-FCFF23BA85C5}" type="datetime1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24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0F9D5F-D86B-4024-A2D8-C06013EEB54C}" type="datetime1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999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E686C4-8C74-4C58-96BE-A623C96B0684}" type="datetime1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086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46B90E-9489-42CA-BC83-A3C368875A4C}" type="datetime1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266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ACEB83-0C13-4532-938C-47B0EB1550CE}" type="datetime1">
              <a:rPr lang="en-GB" smtClean="0"/>
              <a:t>26/04/2020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83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09BCB5-6252-4573-AE97-8D57E600895D}" type="datetime1">
              <a:rPr lang="en-GB" smtClean="0"/>
              <a:t>26/04/2020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119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A93477-4BB0-4E1C-899A-7221FA24AB95}" type="datetime1">
              <a:rPr lang="en-GB" smtClean="0"/>
              <a:t>26/04/2020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68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49B69D-3A1C-4F08-A0CF-A39E9C290EB4}" type="datetime1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87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3D4787-FE8D-494C-A9BB-AD9B5E0CCE4D}" type="datetime1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10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05979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98207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fld id="{6A627E77-7189-4C90-BB96-82DA6C4A0A12}" type="datetime1">
              <a:rPr lang="en-GB" smtClean="0"/>
              <a:t>26/04/2020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98207"/>
            <a:ext cx="2895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00588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8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4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 smtClean="0">
                <a:solidFill>
                  <a:schemeClr val="tx1"/>
                </a:solidFill>
                <a:latin typeface="Chalkboard"/>
              </a:rPr>
              <a:t>Understand your Bible</a:t>
            </a:r>
            <a:endParaRPr lang="en-GB" sz="28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 bwMode="auto">
          <a:xfrm>
            <a:off x="1425450" y="1995686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Welcome</a:t>
            </a:r>
            <a:endParaRPr kumimoji="0" lang="en-GB" sz="40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 smtClean="0">
                <a:solidFill>
                  <a:schemeClr val="tx1"/>
                </a:solidFill>
                <a:latin typeface="Chalkboard"/>
              </a:rPr>
              <a:t>understandyourbible.org</a:t>
            </a:r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 smtClean="0">
                <a:solidFill>
                  <a:schemeClr val="tx1"/>
                </a:solidFill>
                <a:latin typeface="Chalkboard"/>
              </a:rPr>
              <a:t>1</a:t>
            </a:fld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41 Acts 20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15618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10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162" name="TextBox 161"/>
          <p:cNvSpPr txBox="1"/>
          <p:nvPr/>
        </p:nvSpPr>
        <p:spPr>
          <a:xfrm>
            <a:off x="2344174" y="1851670"/>
            <a:ext cx="6312403" cy="268791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Main point(s)</a:t>
            </a:r>
          </a:p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595656" y="1843437"/>
            <a:ext cx="1646618" cy="2705869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Verse(s)</a:t>
            </a: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595656" y="2235731"/>
            <a:ext cx="16466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1 John 4 v 1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2384722" y="2235731"/>
            <a:ext cx="5787678" cy="977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The apostle John tells the believers to test the spirits (ideas) to see if they come from God because there are many false prophets around.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41 Acts 20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5" name="Subtitle 2"/>
          <p:cNvSpPr txBox="1">
            <a:spLocks/>
          </p:cNvSpPr>
          <p:nvPr/>
        </p:nvSpPr>
        <p:spPr bwMode="auto">
          <a:xfrm>
            <a:off x="1455745" y="1119071"/>
            <a:ext cx="6719827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3. Related theme from v 29:</a:t>
            </a:r>
          </a:p>
          <a:p>
            <a:pPr marL="457200" lvl="1" indent="0">
              <a:buClr>
                <a:srgbClr val="000000"/>
              </a:buClr>
              <a:buNone/>
            </a:pPr>
            <a:r>
              <a:rPr lang="en-GB" sz="1600" b="1" dirty="0">
                <a:solidFill>
                  <a:srgbClr val="333333"/>
                </a:solidFill>
                <a:latin typeface="Chalkboard"/>
              </a:rPr>
              <a:t>	God's message will be corrupted.</a:t>
            </a:r>
          </a:p>
        </p:txBody>
      </p:sp>
    </p:spTree>
    <p:extLst>
      <p:ext uri="{BB962C8B-B14F-4D97-AF65-F5344CB8AC3E}">
        <p14:creationId xmlns:p14="http://schemas.microsoft.com/office/powerpoint/2010/main" val="4286824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11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258213" y="1820314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Comments or questions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41 Acts 20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9414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2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0" name="Subtitle 2"/>
          <p:cNvSpPr txBox="1">
            <a:spLocks/>
          </p:cNvSpPr>
          <p:nvPr/>
        </p:nvSpPr>
        <p:spPr bwMode="auto">
          <a:xfrm>
            <a:off x="1425450" y="1414860"/>
            <a:ext cx="6400800" cy="3109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GB" sz="1600" b="1" dirty="0" smtClean="0">
                <a:solidFill>
                  <a:schemeClr val="tx1"/>
                </a:solidFill>
                <a:latin typeface="Chalkboard"/>
              </a:rPr>
              <a:t>What we will see in this chapter:</a:t>
            </a:r>
          </a:p>
          <a:p>
            <a:pPr marL="285750" indent="-285750"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Paul’s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travels in Macedonia and Greece</a:t>
            </a:r>
          </a:p>
          <a:p>
            <a:pPr marL="285750" indent="-285750"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Paul’s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warning to the elders at Ephesus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41 Acts 20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064264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3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043608" y="1820314"/>
            <a:ext cx="7056784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742950" marR="0" lvl="0" indent="-74295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AutoNum type="arabicPeriod"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Let us read Acts 20</a:t>
            </a:r>
          </a:p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tabLst/>
              <a:defRPr/>
            </a:pP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41 Acts 20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282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4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24" name="Subtitle 2"/>
          <p:cNvSpPr txBox="1">
            <a:spLocks/>
          </p:cNvSpPr>
          <p:nvPr/>
        </p:nvSpPr>
        <p:spPr bwMode="auto">
          <a:xfrm>
            <a:off x="1451845" y="1559732"/>
            <a:ext cx="1896019" cy="303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1 to 6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Where did Paul go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and what did he become aware of after 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leaving Ephesus (where the uproar was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)?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41 Acts 20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1719" y="1229478"/>
            <a:ext cx="5263065" cy="3326856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727524" y="3690030"/>
            <a:ext cx="7003524" cy="977191"/>
          </a:xfrm>
          <a:prstGeom prst="rect">
            <a:avLst/>
          </a:prstGeom>
          <a:solidFill>
            <a:srgbClr val="FFFAB7"/>
          </a:solidFill>
        </p:spPr>
        <p:txBody>
          <a:bodyPr wrap="square">
            <a:spAutoFit/>
          </a:bodyPr>
          <a:lstStyle/>
          <a:p>
            <a:pPr>
              <a:lnSpc>
                <a:spcPts val="2300"/>
              </a:lnSpc>
            </a:pPr>
            <a:r>
              <a:rPr lang="en-GB" kern="0" dirty="0">
                <a:latin typeface="Chalkboard"/>
              </a:rPr>
              <a:t>After leaving Ephesus, Paul went to Macedonia and then Greece where he became aware of a Jewish plot against him. He then retraced his steps and came to Troas.</a:t>
            </a:r>
          </a:p>
        </p:txBody>
      </p:sp>
    </p:spTree>
    <p:extLst>
      <p:ext uri="{BB962C8B-B14F-4D97-AF65-F5344CB8AC3E}">
        <p14:creationId xmlns:p14="http://schemas.microsoft.com/office/powerpoint/2010/main" val="2593300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5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24" name="Subtitle 2"/>
          <p:cNvSpPr txBox="1">
            <a:spLocks/>
          </p:cNvSpPr>
          <p:nvPr/>
        </p:nvSpPr>
        <p:spPr bwMode="auto">
          <a:xfrm>
            <a:off x="1451844" y="1559732"/>
            <a:ext cx="7239985" cy="303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7 to 12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When did the disciples gather together to break bread and what happened to Eutychus?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They gathered on the first day of the week.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During a long evening talk at Troas, Eutychus fell asleep and fell from a third-floor window, but was healed by Paul.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13. 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What were the two ways Paul and the rest of his party went to </a:t>
            </a:r>
            <a:r>
              <a:rPr lang="en-GB" sz="1600" b="1" kern="0" dirty="0" err="1">
                <a:solidFill>
                  <a:schemeClr val="tx1"/>
                </a:solidFill>
                <a:latin typeface="Chalkboard"/>
              </a:rPr>
              <a:t>Assos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Paul went by land. The rest of his party went by ship.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41 Acts 20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017836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6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41 Acts 20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33302" y="1799595"/>
            <a:ext cx="4176464" cy="1567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2300"/>
              </a:lnSpc>
            </a:pPr>
            <a:r>
              <a:rPr lang="en-GB" sz="1600" b="1" kern="0" dirty="0">
                <a:solidFill>
                  <a:srgbClr val="000000"/>
                </a:solidFill>
                <a:latin typeface="Chalkboard"/>
              </a:rPr>
              <a:t>v 14 to 17. Where did they go then and what did Paul do there?</a:t>
            </a:r>
          </a:p>
          <a:p>
            <a:pPr lvl="0">
              <a:lnSpc>
                <a:spcPts val="2300"/>
              </a:lnSpc>
            </a:pPr>
            <a:r>
              <a:rPr lang="en-GB" sz="1600" kern="0" dirty="0">
                <a:solidFill>
                  <a:srgbClr val="000000"/>
                </a:solidFill>
                <a:latin typeface="Chalkboard"/>
              </a:rPr>
              <a:t>They went to Miletus via Samos and </a:t>
            </a:r>
            <a:r>
              <a:rPr lang="en-GB" sz="1600" kern="0" dirty="0" err="1">
                <a:solidFill>
                  <a:srgbClr val="000000"/>
                </a:solidFill>
                <a:latin typeface="Chalkboard"/>
              </a:rPr>
              <a:t>Trogyllium</a:t>
            </a:r>
            <a:r>
              <a:rPr lang="en-GB" sz="1600" kern="0" dirty="0">
                <a:solidFill>
                  <a:srgbClr val="000000"/>
                </a:solidFill>
                <a:latin typeface="Chalkboard"/>
              </a:rPr>
              <a:t>.  Paul sent for the elders of the assembly at Ephesus.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5723" y="1547857"/>
            <a:ext cx="2997883" cy="2070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056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7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3" name="Subtitle 2"/>
          <p:cNvSpPr txBox="1">
            <a:spLocks/>
          </p:cNvSpPr>
          <p:nvPr/>
        </p:nvSpPr>
        <p:spPr bwMode="auto">
          <a:xfrm>
            <a:off x="1425450" y="1683550"/>
            <a:ext cx="7143434" cy="3471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lvl="0" algn="l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n-GB" sz="1600" b="1" kern="0" dirty="0">
                <a:solidFill>
                  <a:srgbClr val="000000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18 to 24</a:t>
            </a:r>
            <a:r>
              <a:rPr lang="en-GB" sz="1600" b="1" kern="0" dirty="0">
                <a:solidFill>
                  <a:srgbClr val="000000"/>
                </a:solidFill>
                <a:latin typeface="Chalkboard"/>
              </a:rPr>
              <a:t>. What did Paul tell the Ephesian elders about his past life and what he was expecting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?</a:t>
            </a:r>
          </a:p>
          <a:p>
            <a:pPr lvl="0" algn="l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n-GB" sz="1600" kern="0" dirty="0">
                <a:solidFill>
                  <a:srgbClr val="000000"/>
                </a:solidFill>
                <a:latin typeface="Chalkboard"/>
              </a:rPr>
              <a:t>He told them he had:</a:t>
            </a:r>
          </a:p>
          <a:p>
            <a:pPr marL="1028700" lvl="1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Ø"/>
            </a:pPr>
            <a:r>
              <a:rPr lang="en-GB" sz="1600" kern="0" dirty="0">
                <a:solidFill>
                  <a:srgbClr val="000000"/>
                </a:solidFill>
                <a:latin typeface="Chalkboard"/>
              </a:rPr>
              <a:t>s</a:t>
            </a:r>
            <a:r>
              <a:rPr lang="en-GB" sz="1600" kern="0" dirty="0" smtClean="0">
                <a:solidFill>
                  <a:srgbClr val="000000"/>
                </a:solidFill>
                <a:latin typeface="Chalkboard"/>
              </a:rPr>
              <a:t>erved </a:t>
            </a:r>
            <a:r>
              <a:rPr lang="en-GB" sz="1600" kern="0" dirty="0">
                <a:solidFill>
                  <a:srgbClr val="000000"/>
                </a:solidFill>
                <a:latin typeface="Chalkboard"/>
              </a:rPr>
              <a:t>the Lord with all humility </a:t>
            </a:r>
          </a:p>
          <a:p>
            <a:pPr marL="1028700" lvl="1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rgbClr val="000000"/>
                </a:solidFill>
                <a:latin typeface="Chalkboard"/>
              </a:rPr>
              <a:t>had </a:t>
            </a:r>
            <a:r>
              <a:rPr lang="en-GB" sz="1600" kern="0" dirty="0">
                <a:solidFill>
                  <a:srgbClr val="000000"/>
                </a:solidFill>
                <a:latin typeface="Chalkboard"/>
              </a:rPr>
              <a:t>trials because of plots of the Jews</a:t>
            </a:r>
          </a:p>
          <a:p>
            <a:pPr marL="1028700" lvl="1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rgbClr val="000000"/>
                </a:solidFill>
                <a:latin typeface="Chalkboard"/>
              </a:rPr>
              <a:t>taught </a:t>
            </a:r>
            <a:r>
              <a:rPr lang="en-GB" sz="1600" kern="0" dirty="0">
                <a:solidFill>
                  <a:srgbClr val="000000"/>
                </a:solidFill>
                <a:latin typeface="Chalkboard"/>
              </a:rPr>
              <a:t>repentance and faith in Jesus</a:t>
            </a:r>
          </a:p>
          <a:p>
            <a:pPr lvl="0" algn="l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n-GB" sz="1600" kern="0" dirty="0">
                <a:solidFill>
                  <a:srgbClr val="000000"/>
                </a:solidFill>
                <a:latin typeface="Chalkboard"/>
              </a:rPr>
              <a:t>He was expecting trouble in Jerusalem</a:t>
            </a:r>
            <a:r>
              <a:rPr lang="en-GB" sz="1600" kern="0" dirty="0" smtClean="0">
                <a:solidFill>
                  <a:srgbClr val="000000"/>
                </a:solidFill>
                <a:latin typeface="Chalkboard"/>
              </a:rPr>
              <a:t>.</a:t>
            </a:r>
            <a:endParaRPr lang="en-GB" sz="1600" kern="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41 Acts 20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3158279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8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3" name="Subtitle 2"/>
          <p:cNvSpPr txBox="1">
            <a:spLocks/>
          </p:cNvSpPr>
          <p:nvPr/>
        </p:nvSpPr>
        <p:spPr bwMode="auto">
          <a:xfrm>
            <a:off x="1447367" y="1401747"/>
            <a:ext cx="7143434" cy="3471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lvl="0" algn="l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n-GB" sz="1600" b="1" kern="0" dirty="0">
                <a:solidFill>
                  <a:srgbClr val="000000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25 to 35</a:t>
            </a:r>
            <a:r>
              <a:rPr lang="en-GB" sz="1600" b="1" kern="0" dirty="0">
                <a:solidFill>
                  <a:srgbClr val="000000"/>
                </a:solidFill>
                <a:latin typeface="Chalkboard"/>
              </a:rPr>
              <a:t>. What did Paul remind them he had done for them and what did he warn them about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?</a:t>
            </a:r>
          </a:p>
          <a:p>
            <a:pPr lvl="0" algn="l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n-GB" sz="1600" kern="0" dirty="0">
                <a:solidFill>
                  <a:srgbClr val="000000"/>
                </a:solidFill>
                <a:latin typeface="Chalkboard"/>
              </a:rPr>
              <a:t>He had given them the complete message from God about His Kingdom.</a:t>
            </a:r>
          </a:p>
          <a:p>
            <a:pPr lvl="0" algn="l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n-GB" sz="1600" kern="0" dirty="0">
                <a:solidFill>
                  <a:srgbClr val="000000"/>
                </a:solidFill>
                <a:latin typeface="Chalkboard"/>
              </a:rPr>
              <a:t>He warned them that false teachers would come from within the assembly. They should be careful and continue work for the Lord.</a:t>
            </a:r>
          </a:p>
          <a:p>
            <a:pPr lvl="0" algn="l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36 to 38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did they do as Paul was leaving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lvl="0" algn="l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They prayed and wept together.</a:t>
            </a:r>
            <a:endParaRPr lang="en-GB" sz="1600" kern="0" dirty="0" smtClean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41 Acts 20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3267483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9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62" name="Subtitle 2"/>
          <p:cNvSpPr txBox="1">
            <a:spLocks/>
          </p:cNvSpPr>
          <p:nvPr/>
        </p:nvSpPr>
        <p:spPr bwMode="auto">
          <a:xfrm>
            <a:off x="1455745" y="1119071"/>
            <a:ext cx="6719827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3. Related theme from v 29:</a:t>
            </a:r>
          </a:p>
          <a:p>
            <a:pPr marL="457200" lvl="1" indent="0">
              <a:buClr>
                <a:srgbClr val="000000"/>
              </a:buClr>
              <a:buNone/>
            </a:pPr>
            <a:r>
              <a:rPr lang="en-GB" sz="1600" b="1" dirty="0">
                <a:solidFill>
                  <a:srgbClr val="333333"/>
                </a:solidFill>
                <a:latin typeface="Chalkboard"/>
              </a:rPr>
              <a:t>	God's message will be corrupted.</a:t>
            </a:r>
          </a:p>
        </p:txBody>
      </p:sp>
      <p:sp>
        <p:nvSpPr>
          <p:cNvPr id="162" name="TextBox 161"/>
          <p:cNvSpPr txBox="1"/>
          <p:nvPr/>
        </p:nvSpPr>
        <p:spPr>
          <a:xfrm>
            <a:off x="2344174" y="1851670"/>
            <a:ext cx="6312403" cy="268791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Main point(s)</a:t>
            </a:r>
          </a:p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595656" y="1843437"/>
            <a:ext cx="1646618" cy="2705869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Verse(s)</a:t>
            </a: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595656" y="2283499"/>
            <a:ext cx="131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Colossians 2 v 8</a:t>
            </a:r>
          </a:p>
        </p:txBody>
      </p:sp>
      <p:sp>
        <p:nvSpPr>
          <p:cNvPr id="165" name="TextBox 164"/>
          <p:cNvSpPr txBox="1"/>
          <p:nvPr/>
        </p:nvSpPr>
        <p:spPr>
          <a:xfrm>
            <a:off x="2384722" y="2283499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The apostle Paul tells the believers at Colossae to resist deceptive ideas.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31429" y="3633593"/>
            <a:ext cx="13482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2 Timothy 4 v 3 and 4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23667" y="3638532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The time will come when people will listen to teachers who have their own ideas and be turned away from the truth</a:t>
            </a: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3701" y="2954218"/>
            <a:ext cx="13460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1 Timothy 4 v 1 and 2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425939" y="2959157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The Spirit has said that in latter times some will listen to liars and fall away from the faith.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41 Acts 20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12367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ertical and Horizontal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6666"/>
        </a:dk1>
        <a:lt1>
          <a:srgbClr val="FFFFFF"/>
        </a:lt1>
        <a:dk2>
          <a:srgbClr val="5E761C"/>
        </a:dk2>
        <a:lt2>
          <a:srgbClr val="777777"/>
        </a:lt2>
        <a:accent1>
          <a:srgbClr val="D5F470"/>
        </a:accent1>
        <a:accent2>
          <a:srgbClr val="EDCCFB"/>
        </a:accent2>
        <a:accent3>
          <a:srgbClr val="FFFFFF"/>
        </a:accent3>
        <a:accent4>
          <a:srgbClr val="005656"/>
        </a:accent4>
        <a:accent5>
          <a:srgbClr val="E7F8BB"/>
        </a:accent5>
        <a:accent6>
          <a:srgbClr val="D7B9E3"/>
        </a:accent6>
        <a:hlink>
          <a:srgbClr val="FF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F470"/>
        </a:accent1>
        <a:accent2>
          <a:srgbClr val="EDC9FB"/>
        </a:accent2>
        <a:accent3>
          <a:srgbClr val="FFFFFF"/>
        </a:accent3>
        <a:accent4>
          <a:srgbClr val="000000"/>
        </a:accent4>
        <a:accent5>
          <a:srgbClr val="E7F8BB"/>
        </a:accent5>
        <a:accent6>
          <a:srgbClr val="D7B6E3"/>
        </a:accent6>
        <a:hlink>
          <a:srgbClr val="BFC3F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6600"/>
        </a:dk2>
        <a:lt2>
          <a:srgbClr val="808080"/>
        </a:lt2>
        <a:accent1>
          <a:srgbClr val="FF6237"/>
        </a:accent1>
        <a:accent2>
          <a:srgbClr val="5F7BF1"/>
        </a:accent2>
        <a:accent3>
          <a:srgbClr val="FFFFFF"/>
        </a:accent3>
        <a:accent4>
          <a:srgbClr val="000000"/>
        </a:accent4>
        <a:accent5>
          <a:srgbClr val="FFB7AE"/>
        </a:accent5>
        <a:accent6>
          <a:srgbClr val="556FDA"/>
        </a:accent6>
        <a:hlink>
          <a:srgbClr val="15DF1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63300"/>
        </a:dk2>
        <a:lt2>
          <a:srgbClr val="808080"/>
        </a:lt2>
        <a:accent1>
          <a:srgbClr val="76C082"/>
        </a:accent1>
        <a:accent2>
          <a:srgbClr val="E3B06D"/>
        </a:accent2>
        <a:accent3>
          <a:srgbClr val="FFFFFF"/>
        </a:accent3>
        <a:accent4>
          <a:srgbClr val="000000"/>
        </a:accent4>
        <a:accent5>
          <a:srgbClr val="BDDCC1"/>
        </a:accent5>
        <a:accent6>
          <a:srgbClr val="CE9F62"/>
        </a:accent6>
        <a:hlink>
          <a:srgbClr val="D8EC4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Vertical and Horizontal design template</Template>
  <TotalTime>4533</TotalTime>
  <Words>604</Words>
  <Application>Microsoft Office PowerPoint</Application>
  <PresentationFormat>On-screen Show (16:9)</PresentationFormat>
  <Paragraphs>128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Vertical and Horizontal design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Lawrence</dc:creator>
  <cp:lastModifiedBy>Lawrence</cp:lastModifiedBy>
  <cp:revision>309</cp:revision>
  <dcterms:created xsi:type="dcterms:W3CDTF">2020-04-16T13:12:45Z</dcterms:created>
  <dcterms:modified xsi:type="dcterms:W3CDTF">2020-04-26T14:03:28Z</dcterms:modified>
</cp:coreProperties>
</file>