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70" r:id="rId3"/>
    <p:sldId id="271" r:id="rId4"/>
    <p:sldId id="296" r:id="rId5"/>
    <p:sldId id="297" r:id="rId6"/>
    <p:sldId id="290" r:id="rId7"/>
    <p:sldId id="295" r:id="rId8"/>
    <p:sldId id="298" r:id="rId9"/>
    <p:sldId id="293" r:id="rId10"/>
    <p:sldId id="294" r:id="rId11"/>
    <p:sldId id="267"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AB7"/>
    <a:srgbClr val="FFDF78"/>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78"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26/04/2020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26/04/2020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26/04/2020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26/04/2020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26/04/2020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26/04/2020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26/04/2020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26/04/2020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26/04/2020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26/04/2020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26/04/2020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26/04/2020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26/04/2020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0"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614706" y="2172231"/>
            <a:ext cx="164661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Hebrews 12 v 9</a:t>
            </a:r>
            <a:endParaRPr lang="en-GB" sz="1600" dirty="0">
              <a:solidFill>
                <a:srgbClr val="000000"/>
              </a:solidFill>
              <a:latin typeface="Chalkboard"/>
            </a:endParaRPr>
          </a:p>
        </p:txBody>
      </p:sp>
      <p:sp>
        <p:nvSpPr>
          <p:cNvPr id="165" name="TextBox 164"/>
          <p:cNvSpPr txBox="1"/>
          <p:nvPr/>
        </p:nvSpPr>
        <p:spPr>
          <a:xfrm>
            <a:off x="2384722" y="2172231"/>
            <a:ext cx="5787678" cy="879600"/>
          </a:xfrm>
          <a:prstGeom prst="rect">
            <a:avLst/>
          </a:prstGeom>
          <a:noFill/>
        </p:spPr>
        <p:txBody>
          <a:bodyPr wrap="square" rtlCol="0">
            <a:spAutoFit/>
          </a:bodyPr>
          <a:lstStyle/>
          <a:p>
            <a:pPr fontAlgn="base">
              <a:lnSpc>
                <a:spcPts val="2100"/>
              </a:lnSpc>
              <a:spcBef>
                <a:spcPct val="0"/>
              </a:spcBef>
              <a:spcAft>
                <a:spcPct val="0"/>
              </a:spcAft>
            </a:pPr>
            <a:r>
              <a:rPr lang="en-GB" sz="1600" dirty="0">
                <a:solidFill>
                  <a:srgbClr val="000000"/>
                </a:solidFill>
                <a:latin typeface="Chalkboard"/>
              </a:rPr>
              <a:t>Just as our natural father disciplined us for our good, so we should accept the discipline that God sends, because that is also for our good.</a:t>
            </a:r>
            <a:endParaRPr lang="en-GB" sz="1600" dirty="0">
              <a:solidFill>
                <a:srgbClr val="000000"/>
              </a:solidFill>
              <a:latin typeface="Chalkboard"/>
            </a:endParaRPr>
          </a:p>
        </p:txBody>
      </p:sp>
      <p:sp>
        <p:nvSpPr>
          <p:cNvPr id="1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
        <p:nvSpPr>
          <p:cNvPr id="18" name="Subtitle 2"/>
          <p:cNvSpPr txBox="1">
            <a:spLocks/>
          </p:cNvSpPr>
          <p:nvPr/>
        </p:nvSpPr>
        <p:spPr bwMode="auto">
          <a:xfrm>
            <a:off x="1455745" y="11190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a:t>
            </a:r>
            <a:r>
              <a:rPr lang="en-GB" sz="1600" b="1" dirty="0" smtClean="0">
                <a:solidFill>
                  <a:srgbClr val="333333"/>
                </a:solidFill>
                <a:latin typeface="Chalkboard"/>
              </a:rPr>
              <a:t>14:</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a:t>
            </a:r>
            <a:r>
              <a:rPr lang="en-GB" sz="1600" b="1" dirty="0">
                <a:solidFill>
                  <a:srgbClr val="333333"/>
                </a:solidFill>
                <a:latin typeface="Chalkboard"/>
              </a:rPr>
              <a:t>Submitting to God's will.</a:t>
            </a:r>
            <a:endParaRPr lang="en-GB" sz="1600" b="1" dirty="0">
              <a:solidFill>
                <a:srgbClr val="333333"/>
              </a:solidFill>
              <a:latin typeface="Chalkboard"/>
            </a:endParaRPr>
          </a:p>
        </p:txBody>
      </p:sp>
      <p:sp>
        <p:nvSpPr>
          <p:cNvPr id="19" name="TextBox 18"/>
          <p:cNvSpPr txBox="1"/>
          <p:nvPr/>
        </p:nvSpPr>
        <p:spPr>
          <a:xfrm>
            <a:off x="658168" y="3082280"/>
            <a:ext cx="121103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James 4 v 13 to 15</a:t>
            </a:r>
            <a:endParaRPr lang="en-GB" sz="1600" dirty="0">
              <a:solidFill>
                <a:srgbClr val="000000"/>
              </a:solidFill>
              <a:latin typeface="Chalkboard"/>
            </a:endParaRPr>
          </a:p>
        </p:txBody>
      </p:sp>
      <p:sp>
        <p:nvSpPr>
          <p:cNvPr id="20" name="TextBox 19"/>
          <p:cNvSpPr txBox="1"/>
          <p:nvPr/>
        </p:nvSpPr>
        <p:spPr>
          <a:xfrm>
            <a:off x="2388324" y="3069580"/>
            <a:ext cx="5787678" cy="610295"/>
          </a:xfrm>
          <a:prstGeom prst="rect">
            <a:avLst/>
          </a:prstGeom>
          <a:noFill/>
        </p:spPr>
        <p:txBody>
          <a:bodyPr wrap="square" rtlCol="0">
            <a:spAutoFit/>
          </a:bodyPr>
          <a:lstStyle/>
          <a:p>
            <a:pPr fontAlgn="base">
              <a:lnSpc>
                <a:spcPts val="2100"/>
              </a:lnSpc>
              <a:spcBef>
                <a:spcPct val="0"/>
              </a:spcBef>
              <a:spcAft>
                <a:spcPct val="0"/>
              </a:spcAft>
            </a:pPr>
            <a:r>
              <a:rPr lang="en-GB" sz="1600" dirty="0">
                <a:solidFill>
                  <a:srgbClr val="000000"/>
                </a:solidFill>
                <a:latin typeface="Chalkboard"/>
              </a:rPr>
              <a:t>We should realise that sometimes our plans may not happen if they are not according to God’s will.</a:t>
            </a:r>
            <a:endParaRPr lang="en-GB" sz="1600" dirty="0">
              <a:solidFill>
                <a:srgbClr val="000000"/>
              </a:solidFill>
              <a:latin typeface="Chalkboard"/>
            </a:endParaRPr>
          </a:p>
        </p:txBody>
      </p:sp>
      <p:sp>
        <p:nvSpPr>
          <p:cNvPr id="21" name="TextBox 20"/>
          <p:cNvSpPr txBox="1"/>
          <p:nvPr/>
        </p:nvSpPr>
        <p:spPr>
          <a:xfrm>
            <a:off x="624852" y="3816970"/>
            <a:ext cx="1498876"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1 Peter 5 v 6</a:t>
            </a:r>
            <a:endParaRPr lang="en-GB" sz="1600" dirty="0">
              <a:solidFill>
                <a:srgbClr val="000000"/>
              </a:solidFill>
              <a:latin typeface="Chalkboard"/>
            </a:endParaRPr>
          </a:p>
        </p:txBody>
      </p:sp>
      <p:sp>
        <p:nvSpPr>
          <p:cNvPr id="22" name="TextBox 21"/>
          <p:cNvSpPr txBox="1"/>
          <p:nvPr/>
        </p:nvSpPr>
        <p:spPr>
          <a:xfrm>
            <a:off x="2388518" y="3791570"/>
            <a:ext cx="5787678" cy="610295"/>
          </a:xfrm>
          <a:prstGeom prst="rect">
            <a:avLst/>
          </a:prstGeom>
          <a:noFill/>
        </p:spPr>
        <p:txBody>
          <a:bodyPr wrap="square" rtlCol="0">
            <a:spAutoFit/>
          </a:bodyPr>
          <a:lstStyle/>
          <a:p>
            <a:pPr fontAlgn="base">
              <a:lnSpc>
                <a:spcPts val="2100"/>
              </a:lnSpc>
              <a:spcBef>
                <a:spcPct val="0"/>
              </a:spcBef>
              <a:spcAft>
                <a:spcPct val="0"/>
              </a:spcAft>
            </a:pPr>
            <a:r>
              <a:rPr lang="en-GB" sz="1600" dirty="0">
                <a:solidFill>
                  <a:srgbClr val="000000"/>
                </a:solidFill>
                <a:latin typeface="Chalkboard"/>
              </a:rPr>
              <a:t>The apostle Peter tells us to humble ourselves under God’s mighty hand.</a:t>
            </a:r>
            <a:endParaRPr lang="en-GB" sz="1600" dirty="0">
              <a:solidFill>
                <a:srgbClr val="000000"/>
              </a:solidFill>
              <a:latin typeface="Chalkboard"/>
            </a:endParaRPr>
          </a:p>
        </p:txBody>
      </p:sp>
    </p:spTree>
    <p:extLst>
      <p:ext uri="{BB962C8B-B14F-4D97-AF65-F5344CB8AC3E}">
        <p14:creationId xmlns:p14="http://schemas.microsoft.com/office/powerpoint/2010/main" val="428682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11</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20" name="Subtitle 2"/>
          <p:cNvSpPr txBox="1">
            <a:spLocks/>
          </p:cNvSpPr>
          <p:nvPr/>
        </p:nvSpPr>
        <p:spPr bwMode="auto">
          <a:xfrm>
            <a:off x="1425450" y="1414860"/>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Events </a:t>
            </a:r>
            <a:r>
              <a:rPr lang="en-GB" sz="1600" dirty="0">
                <a:solidFill>
                  <a:schemeClr val="tx1"/>
                </a:solidFill>
                <a:latin typeface="Chalkboard"/>
              </a:rPr>
              <a:t>on Paul’s journey to Jerusalem</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Problems </a:t>
            </a:r>
            <a:r>
              <a:rPr lang="en-GB" sz="1600" dirty="0">
                <a:solidFill>
                  <a:schemeClr val="tx1"/>
                </a:solidFill>
                <a:latin typeface="Chalkboard"/>
              </a:rPr>
              <a:t>he encountered there</a:t>
            </a:r>
          </a:p>
        </p:txBody>
      </p:sp>
      <p:sp>
        <p:nvSpPr>
          <p:cNvPr id="10"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charRg st="72" end="10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a:t>
            </a: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21</a:t>
            </a:r>
            <a:endParaRPr kumimoji="0" lang="en-GB" sz="3600" b="1" i="0" u="none" strike="noStrike" kern="0" cap="none" spc="0" normalizeH="0" baseline="0" noProof="0" dirty="0" smtClean="0">
              <a:ln>
                <a:noFill/>
              </a:ln>
              <a:solidFill>
                <a:srgbClr val="333333"/>
              </a:solidFill>
              <a:effectLst/>
              <a:uLnTx/>
              <a:uFillTx/>
              <a:latin typeface="Chalkboard"/>
              <a:ea typeface="+mn-ea"/>
              <a:cs typeface="+mn-cs"/>
            </a:endParaRP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0"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7687" y="1288084"/>
            <a:ext cx="4705548" cy="3384541"/>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3136" y="1575085"/>
            <a:ext cx="1896019"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6</a:t>
            </a:r>
            <a:r>
              <a:rPr lang="en-GB" sz="1600" b="1" kern="0" dirty="0">
                <a:solidFill>
                  <a:schemeClr val="tx1"/>
                </a:solidFill>
                <a:latin typeface="Chalkboard"/>
              </a:rPr>
              <a:t>. </a:t>
            </a:r>
            <a:r>
              <a:rPr lang="en-GB" sz="1600" b="1" kern="0" dirty="0">
                <a:solidFill>
                  <a:schemeClr val="tx1"/>
                </a:solidFill>
                <a:latin typeface="Chalkboard"/>
              </a:rPr>
              <a:t>Where did Paul’s ship land and what did he do there? </a:t>
            </a:r>
            <a:endParaRPr lang="en-GB" sz="1600" b="1" kern="0" dirty="0" smtClean="0">
              <a:solidFill>
                <a:schemeClr val="tx1"/>
              </a:solidFill>
              <a:latin typeface="Chalkboard"/>
            </a:endParaRPr>
          </a:p>
        </p:txBody>
      </p:sp>
      <p:sp>
        <p:nvSpPr>
          <p:cNvPr id="10" name="Rectangle 9"/>
          <p:cNvSpPr/>
          <p:nvPr/>
        </p:nvSpPr>
        <p:spPr>
          <a:xfrm>
            <a:off x="1425450" y="2890268"/>
            <a:ext cx="2728200" cy="1272143"/>
          </a:xfrm>
          <a:prstGeom prst="rect">
            <a:avLst/>
          </a:prstGeom>
          <a:noFill/>
        </p:spPr>
        <p:txBody>
          <a:bodyPr wrap="square">
            <a:spAutoFit/>
          </a:bodyPr>
          <a:lstStyle/>
          <a:p>
            <a:pPr>
              <a:lnSpc>
                <a:spcPts val="2300"/>
              </a:lnSpc>
            </a:pPr>
            <a:r>
              <a:rPr lang="en-GB" kern="0" dirty="0">
                <a:latin typeface="Chalkboard"/>
              </a:rPr>
              <a:t>He landed at Tyre. He found disciples and stayed with them for seven days.</a:t>
            </a:r>
            <a:endParaRPr lang="en-GB" kern="0" dirty="0">
              <a:latin typeface="Chalkboard"/>
            </a:endParaRP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259330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1844" y="1559732"/>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7 to </a:t>
            </a:r>
            <a:r>
              <a:rPr lang="en-GB" sz="1600" b="1" kern="0" dirty="0" smtClean="0">
                <a:solidFill>
                  <a:schemeClr val="tx1"/>
                </a:solidFill>
                <a:latin typeface="Chalkboard"/>
              </a:rPr>
              <a:t>14</a:t>
            </a:r>
            <a:r>
              <a:rPr lang="en-GB" sz="1600" b="1" kern="0" dirty="0">
                <a:solidFill>
                  <a:schemeClr val="tx1"/>
                </a:solidFill>
                <a:latin typeface="Chalkboard"/>
              </a:rPr>
              <a:t>. What was Paul told by </a:t>
            </a:r>
            <a:r>
              <a:rPr lang="en-GB" sz="1600" b="1" kern="0" dirty="0" err="1">
                <a:solidFill>
                  <a:schemeClr val="tx1"/>
                </a:solidFill>
                <a:latin typeface="Chalkboard"/>
              </a:rPr>
              <a:t>Agabus</a:t>
            </a:r>
            <a:r>
              <a:rPr lang="en-GB" sz="1600" b="1" kern="0" dirty="0">
                <a:solidFill>
                  <a:schemeClr val="tx1"/>
                </a:solidFill>
                <a:latin typeface="Chalkboard"/>
              </a:rPr>
              <a:t> and what was his response</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was warned that the Jews at Jerusalem would arrest him and hand him over to the Gentiles.</a:t>
            </a:r>
          </a:p>
          <a:p>
            <a:pPr algn="l">
              <a:lnSpc>
                <a:spcPts val="2300"/>
              </a:lnSpc>
              <a:spcBef>
                <a:spcPts val="0"/>
              </a:spcBef>
            </a:pPr>
            <a:r>
              <a:rPr lang="en-GB" sz="1600" kern="0" dirty="0">
                <a:solidFill>
                  <a:schemeClr val="tx1"/>
                </a:solidFill>
                <a:latin typeface="Chalkboard"/>
              </a:rPr>
              <a:t>He said he was not only ready to be arrested; he was ready to die at Jerusalem for the name of the Lord Jesus.</a:t>
            </a:r>
          </a:p>
          <a:p>
            <a:pPr algn="l">
              <a:lnSpc>
                <a:spcPts val="2300"/>
              </a:lnSpc>
              <a:spcBef>
                <a:spcPts val="0"/>
              </a:spcBef>
            </a:pPr>
            <a:r>
              <a:rPr lang="en-GB" sz="1600" b="1" kern="0" dirty="0" smtClean="0">
                <a:solidFill>
                  <a:schemeClr val="tx1"/>
                </a:solidFill>
                <a:latin typeface="Chalkboard"/>
              </a:rPr>
              <a:t>v 15 and 16</a:t>
            </a:r>
            <a:r>
              <a:rPr lang="en-GB" sz="1600" b="1" kern="0" dirty="0">
                <a:solidFill>
                  <a:schemeClr val="tx1"/>
                </a:solidFill>
                <a:latin typeface="Chalkboard"/>
              </a:rPr>
              <a:t>. Who did Paul stay with in Jerusalem?</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He stayed with </a:t>
            </a:r>
            <a:r>
              <a:rPr lang="en-GB" sz="1600" kern="0" dirty="0" err="1">
                <a:solidFill>
                  <a:schemeClr val="tx1"/>
                </a:solidFill>
                <a:latin typeface="Chalkboard"/>
              </a:rPr>
              <a:t>Mnason</a:t>
            </a:r>
            <a:r>
              <a:rPr lang="en-GB" sz="1600" kern="0" dirty="0">
                <a:solidFill>
                  <a:schemeClr val="tx1"/>
                </a:solidFill>
                <a:latin typeface="Chalkboard"/>
              </a:rPr>
              <a:t> of Cyprus, an early disciple</a:t>
            </a:r>
            <a:r>
              <a:rPr lang="en-GB" sz="1600" kern="0" dirty="0" smtClean="0">
                <a:solidFill>
                  <a:schemeClr val="tx1"/>
                </a:solidFill>
                <a:latin typeface="Chalkboard"/>
              </a:rPr>
              <a:t>.</a:t>
            </a:r>
          </a:p>
          <a:p>
            <a:pPr algn="l">
              <a:lnSpc>
                <a:spcPts val="2300"/>
              </a:lnSpc>
              <a:spcBef>
                <a:spcPts val="0"/>
              </a:spcBef>
            </a:pPr>
            <a:endParaRPr lang="en-GB" sz="1600" b="1" kern="0" dirty="0">
              <a:solidFill>
                <a:schemeClr val="tx1"/>
              </a:solidFill>
              <a:latin typeface="Chalkboard"/>
            </a:endParaRPr>
          </a:p>
        </p:txBody>
      </p:sp>
      <p:sp>
        <p:nvSpPr>
          <p:cNvPr id="1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201783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xEl>
                                              <p:charRg st="321" end="37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 name="TextBox 1"/>
          <p:cNvSpPr txBox="1"/>
          <p:nvPr/>
        </p:nvSpPr>
        <p:spPr>
          <a:xfrm>
            <a:off x="1333302" y="1444010"/>
            <a:ext cx="7127130" cy="2746906"/>
          </a:xfrm>
          <a:prstGeom prst="rect">
            <a:avLst/>
          </a:prstGeom>
          <a:noFill/>
        </p:spPr>
        <p:txBody>
          <a:bodyPr wrap="square" rtlCol="0">
            <a:spAutoFit/>
          </a:bodyPr>
          <a:lstStyle/>
          <a:p>
            <a:pPr lvl="0">
              <a:lnSpc>
                <a:spcPts val="2300"/>
              </a:lnSpc>
            </a:pPr>
            <a:r>
              <a:rPr lang="en-GB" sz="1600" b="1" kern="0" dirty="0">
                <a:solidFill>
                  <a:srgbClr val="000000"/>
                </a:solidFill>
                <a:latin typeface="Chalkboard"/>
              </a:rPr>
              <a:t>v 17 to 21. What problem with Jewish believers did James and the elders point out to Paul?</a:t>
            </a:r>
          </a:p>
          <a:p>
            <a:pPr lvl="0">
              <a:lnSpc>
                <a:spcPts val="2300"/>
              </a:lnSpc>
            </a:pPr>
            <a:r>
              <a:rPr lang="en-GB" sz="1600" kern="0" dirty="0">
                <a:solidFill>
                  <a:srgbClr val="000000"/>
                </a:solidFill>
                <a:latin typeface="Chalkboard"/>
              </a:rPr>
              <a:t>Some Jewish believers were unhappy about the report that Paul was telling Jews to forsake Moses, telling them not to circumcise their children and not to keep the Jewish customs</a:t>
            </a:r>
            <a:r>
              <a:rPr lang="en-GB" sz="1600" kern="0" dirty="0" smtClean="0">
                <a:solidFill>
                  <a:srgbClr val="000000"/>
                </a:solidFill>
                <a:latin typeface="Chalkboard"/>
              </a:rPr>
              <a:t>.</a:t>
            </a:r>
          </a:p>
          <a:p>
            <a:pPr lvl="0">
              <a:lnSpc>
                <a:spcPts val="2300"/>
              </a:lnSpc>
            </a:pPr>
            <a:r>
              <a:rPr lang="en-GB" sz="1600" b="1" kern="0" dirty="0" smtClean="0">
                <a:solidFill>
                  <a:srgbClr val="000000"/>
                </a:solidFill>
                <a:latin typeface="Chalkboard"/>
              </a:rPr>
              <a:t>v 22 to 26. </a:t>
            </a:r>
            <a:r>
              <a:rPr lang="en-GB" sz="1600" b="1" kern="0" dirty="0">
                <a:solidFill>
                  <a:srgbClr val="000000"/>
                </a:solidFill>
                <a:latin typeface="Chalkboard"/>
              </a:rPr>
              <a:t>What did James and the elders tell Paul to do</a:t>
            </a:r>
            <a:r>
              <a:rPr lang="en-GB" sz="1600" b="1" kern="0" dirty="0" smtClean="0">
                <a:solidFill>
                  <a:srgbClr val="000000"/>
                </a:solidFill>
                <a:latin typeface="Chalkboard"/>
              </a:rPr>
              <a:t>?</a:t>
            </a:r>
          </a:p>
          <a:p>
            <a:pPr lvl="0">
              <a:lnSpc>
                <a:spcPts val="2300"/>
              </a:lnSpc>
            </a:pPr>
            <a:r>
              <a:rPr lang="en-GB" sz="1600" kern="0" dirty="0">
                <a:solidFill>
                  <a:srgbClr val="000000"/>
                </a:solidFill>
                <a:latin typeface="Chalkboard"/>
              </a:rPr>
              <a:t>They advised Paul to show them that he himself kept the law. They asked him to join and support four men who were keeping the rituals of the law of Moses.</a:t>
            </a:r>
            <a:endParaRPr lang="en-GB" sz="1600" kern="0" dirty="0">
              <a:solidFill>
                <a:srgbClr val="000000"/>
              </a:solidFill>
              <a:latin typeface="Chalkboard"/>
            </a:endParaRPr>
          </a:p>
        </p:txBody>
      </p:sp>
      <p:sp>
        <p:nvSpPr>
          <p:cNvPr id="1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153905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charRg st="329" end="48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25450" y="1444010"/>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fontAlgn="auto">
              <a:lnSpc>
                <a:spcPts val="2300"/>
              </a:lnSpc>
              <a:spcBef>
                <a:spcPts val="0"/>
              </a:spcBef>
              <a:spcAft>
                <a:spcPts val="0"/>
              </a:spcAft>
              <a:buClrTx/>
            </a:pPr>
            <a:r>
              <a:rPr lang="en-GB" sz="1600" b="1" kern="0" dirty="0">
                <a:solidFill>
                  <a:srgbClr val="000000"/>
                </a:solidFill>
                <a:latin typeface="Chalkboard"/>
              </a:rPr>
              <a:t>v </a:t>
            </a:r>
            <a:r>
              <a:rPr lang="en-GB" sz="1600" b="1" kern="0" dirty="0" smtClean="0">
                <a:solidFill>
                  <a:srgbClr val="000000"/>
                </a:solidFill>
                <a:latin typeface="Chalkboard"/>
              </a:rPr>
              <a:t>27 </a:t>
            </a:r>
            <a:r>
              <a:rPr lang="en-GB" sz="1600" b="1" kern="0" dirty="0" smtClean="0">
                <a:solidFill>
                  <a:srgbClr val="000000"/>
                </a:solidFill>
                <a:latin typeface="Chalkboard"/>
              </a:rPr>
              <a:t>to </a:t>
            </a:r>
            <a:r>
              <a:rPr lang="en-GB" sz="1600" b="1" kern="0" dirty="0" smtClean="0">
                <a:solidFill>
                  <a:srgbClr val="000000"/>
                </a:solidFill>
                <a:latin typeface="Chalkboard"/>
              </a:rPr>
              <a:t>30. </a:t>
            </a:r>
            <a:r>
              <a:rPr lang="en-GB" sz="1600" b="1" kern="0" dirty="0">
                <a:solidFill>
                  <a:srgbClr val="000000"/>
                </a:solidFill>
                <a:latin typeface="Chalkboard"/>
              </a:rPr>
              <a:t>What did Paul tell the Ephesian elders about his past life and what he was expecting</a:t>
            </a:r>
            <a:r>
              <a:rPr lang="en-GB" sz="1600" b="1" kern="0" dirty="0" smtClean="0">
                <a:solidFill>
                  <a:srgbClr val="000000"/>
                </a:solidFill>
                <a:latin typeface="Chalkboard"/>
              </a:rPr>
              <a:t>?</a:t>
            </a:r>
          </a:p>
          <a:p>
            <a:pPr lvl="0" algn="l" fontAlgn="auto">
              <a:lnSpc>
                <a:spcPts val="2300"/>
              </a:lnSpc>
              <a:spcBef>
                <a:spcPts val="0"/>
              </a:spcBef>
              <a:spcAft>
                <a:spcPts val="0"/>
              </a:spcAft>
              <a:buClrTx/>
            </a:pPr>
            <a:r>
              <a:rPr lang="en-GB" sz="1600" kern="0" dirty="0">
                <a:solidFill>
                  <a:srgbClr val="000000"/>
                </a:solidFill>
                <a:latin typeface="Chalkboard"/>
              </a:rPr>
              <a:t>They stirred up the entire multitude accusing him of speaking against the [Jewish] people, the law and the temple. They accused him of defiling the temple with non-Jews and dragged him out of the temple</a:t>
            </a:r>
            <a:r>
              <a:rPr lang="en-GB" sz="1600" kern="0" dirty="0" smtClean="0">
                <a:solidFill>
                  <a:srgbClr val="000000"/>
                </a:solidFill>
                <a:latin typeface="Chalkboard"/>
              </a:rPr>
              <a:t>.</a:t>
            </a:r>
          </a:p>
          <a:p>
            <a:pPr lvl="0" algn="l" fontAlgn="auto">
              <a:lnSpc>
                <a:spcPts val="2300"/>
              </a:lnSpc>
              <a:spcBef>
                <a:spcPts val="0"/>
              </a:spcBef>
              <a:spcAft>
                <a:spcPts val="0"/>
              </a:spcAft>
              <a:buClrTx/>
            </a:pPr>
            <a:r>
              <a:rPr lang="en-GB" sz="1600" b="1" kern="0" dirty="0">
                <a:solidFill>
                  <a:srgbClr val="000000"/>
                </a:solidFill>
                <a:latin typeface="Chalkboard"/>
              </a:rPr>
              <a:t>v 31 to 36. How did the commanding officer react to the news of what was happening</a:t>
            </a:r>
            <a:r>
              <a:rPr lang="en-GB" sz="1600" b="1" kern="0" dirty="0" smtClean="0">
                <a:solidFill>
                  <a:srgbClr val="000000"/>
                </a:solidFill>
                <a:latin typeface="Chalkboard"/>
              </a:rPr>
              <a:t>?</a:t>
            </a:r>
          </a:p>
          <a:p>
            <a:pPr lvl="0" algn="l" fontAlgn="auto">
              <a:lnSpc>
                <a:spcPts val="2300"/>
              </a:lnSpc>
              <a:spcBef>
                <a:spcPts val="0"/>
              </a:spcBef>
              <a:spcAft>
                <a:spcPts val="0"/>
              </a:spcAft>
              <a:buClrTx/>
            </a:pPr>
            <a:r>
              <a:rPr lang="en-GB" sz="1600" kern="0" dirty="0">
                <a:solidFill>
                  <a:srgbClr val="000000"/>
                </a:solidFill>
                <a:latin typeface="Chalkboard"/>
              </a:rPr>
              <a:t>The commanding officer arrested Paul, put him in chains and asked who he was and what he had done.</a:t>
            </a:r>
            <a:endParaRPr lang="en-GB" sz="1600" kern="0" dirty="0">
              <a:solidFill>
                <a:srgbClr val="000000"/>
              </a:solidFill>
              <a:latin typeface="Chalkboard"/>
            </a:endParaRPr>
          </a:p>
        </p:txBody>
      </p:sp>
      <p:sp>
        <p:nvSpPr>
          <p:cNvPr id="1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315827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charRg st="98" end="30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47367" y="1401747"/>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fontAlgn="auto">
              <a:lnSpc>
                <a:spcPts val="2300"/>
              </a:lnSpc>
              <a:spcBef>
                <a:spcPts val="0"/>
              </a:spcBef>
              <a:spcAft>
                <a:spcPts val="0"/>
              </a:spcAft>
              <a:buClrTx/>
            </a:pPr>
            <a:r>
              <a:rPr lang="en-GB" sz="1600" b="1" kern="0" dirty="0">
                <a:solidFill>
                  <a:srgbClr val="000000"/>
                </a:solidFill>
                <a:latin typeface="Chalkboard"/>
              </a:rPr>
              <a:t>v </a:t>
            </a:r>
            <a:r>
              <a:rPr lang="en-GB" sz="1600" b="1" kern="0" dirty="0" smtClean="0">
                <a:solidFill>
                  <a:srgbClr val="000000"/>
                </a:solidFill>
                <a:latin typeface="Chalkboard"/>
              </a:rPr>
              <a:t>37 </a:t>
            </a:r>
            <a:r>
              <a:rPr lang="en-GB" sz="1600" b="1" kern="0" dirty="0" smtClean="0">
                <a:solidFill>
                  <a:srgbClr val="000000"/>
                </a:solidFill>
                <a:latin typeface="Chalkboard"/>
              </a:rPr>
              <a:t>to </a:t>
            </a:r>
            <a:r>
              <a:rPr lang="en-GB" sz="1600" b="1" kern="0" dirty="0" smtClean="0">
                <a:solidFill>
                  <a:srgbClr val="000000"/>
                </a:solidFill>
                <a:latin typeface="Chalkboard"/>
              </a:rPr>
              <a:t>40</a:t>
            </a:r>
            <a:r>
              <a:rPr lang="en-GB" sz="1600" b="1" kern="0" dirty="0">
                <a:solidFill>
                  <a:srgbClr val="000000"/>
                </a:solidFill>
                <a:latin typeface="Chalkboard"/>
              </a:rPr>
              <a:t>. What did the commanding officer discover about Paul and what was Paul allowed to do</a:t>
            </a:r>
            <a:r>
              <a:rPr lang="en-GB" sz="1600" b="1" kern="0" dirty="0" smtClean="0">
                <a:solidFill>
                  <a:srgbClr val="000000"/>
                </a:solidFill>
                <a:latin typeface="Chalkboard"/>
              </a:rPr>
              <a:t>?</a:t>
            </a:r>
          </a:p>
          <a:p>
            <a:pPr lvl="0" algn="l" fontAlgn="auto">
              <a:lnSpc>
                <a:spcPts val="2300"/>
              </a:lnSpc>
              <a:spcBef>
                <a:spcPts val="0"/>
              </a:spcBef>
              <a:spcAft>
                <a:spcPts val="0"/>
              </a:spcAft>
              <a:buClrTx/>
            </a:pPr>
            <a:r>
              <a:rPr lang="en-GB" sz="1600" kern="0" dirty="0">
                <a:solidFill>
                  <a:srgbClr val="000000"/>
                </a:solidFill>
                <a:latin typeface="Chalkboard"/>
              </a:rPr>
              <a:t>He discovered that Paul was from Tarsus, an important city, and wasn’t the criminal he thought he was.</a:t>
            </a:r>
          </a:p>
          <a:p>
            <a:pPr lvl="0" algn="l" fontAlgn="auto">
              <a:lnSpc>
                <a:spcPts val="2300"/>
              </a:lnSpc>
              <a:spcBef>
                <a:spcPts val="0"/>
              </a:spcBef>
              <a:spcAft>
                <a:spcPts val="0"/>
              </a:spcAft>
              <a:buClrTx/>
            </a:pPr>
            <a:r>
              <a:rPr lang="en-GB" sz="1600" kern="0" dirty="0">
                <a:solidFill>
                  <a:srgbClr val="000000"/>
                </a:solidFill>
                <a:latin typeface="Chalkboard"/>
              </a:rPr>
              <a:t>He was allowed to speak to the people.</a:t>
            </a:r>
          </a:p>
        </p:txBody>
      </p:sp>
      <p:sp>
        <p:nvSpPr>
          <p:cNvPr id="1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326748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charRg st="97" end="20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xEl>
                                              <p:charRg st="200" end="23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55745" y="11190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a:t>
            </a:r>
            <a:r>
              <a:rPr lang="en-GB" sz="1600" b="1" dirty="0" smtClean="0">
                <a:solidFill>
                  <a:srgbClr val="333333"/>
                </a:solidFill>
                <a:latin typeface="Chalkboard"/>
              </a:rPr>
              <a:t>14:</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a:t>
            </a:r>
            <a:r>
              <a:rPr lang="en-GB" sz="1600" b="1" dirty="0">
                <a:solidFill>
                  <a:srgbClr val="333333"/>
                </a:solidFill>
                <a:latin typeface="Chalkboard"/>
              </a:rPr>
              <a:t>Submitting to God's will.</a:t>
            </a:r>
            <a:endParaRPr lang="en-GB" sz="1600" b="1" dirty="0">
              <a:solidFill>
                <a:srgbClr val="333333"/>
              </a:solidFill>
              <a:latin typeface="Chalkboard"/>
            </a:endParaRPr>
          </a:p>
        </p:txBody>
      </p:sp>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283499"/>
            <a:ext cx="131204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1 Samuel 3 v 16 to 18</a:t>
            </a:r>
            <a:endParaRPr lang="en-GB" sz="1600" dirty="0">
              <a:solidFill>
                <a:srgbClr val="000000"/>
              </a:solidFill>
              <a:latin typeface="Chalkboard"/>
            </a:endParaRPr>
          </a:p>
        </p:txBody>
      </p:sp>
      <p:sp>
        <p:nvSpPr>
          <p:cNvPr id="165" name="TextBox 164"/>
          <p:cNvSpPr txBox="1"/>
          <p:nvPr/>
        </p:nvSpPr>
        <p:spPr>
          <a:xfrm>
            <a:off x="2384722" y="2283499"/>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The high priest Eli was prepared to accept the message God gave to the child Samuel.</a:t>
            </a:r>
            <a:endParaRPr lang="en-GB" sz="1600" dirty="0">
              <a:solidFill>
                <a:srgbClr val="000000"/>
              </a:solidFill>
              <a:latin typeface="Chalkboard"/>
            </a:endParaRPr>
          </a:p>
        </p:txBody>
      </p:sp>
      <p:sp>
        <p:nvSpPr>
          <p:cNvPr id="16" name="TextBox 15"/>
          <p:cNvSpPr txBox="1"/>
          <p:nvPr/>
        </p:nvSpPr>
        <p:spPr>
          <a:xfrm>
            <a:off x="631429" y="3633593"/>
            <a:ext cx="1348284"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Mark 14 v 35 and 36</a:t>
            </a:r>
            <a:endParaRPr lang="en-GB" sz="1600" dirty="0">
              <a:solidFill>
                <a:srgbClr val="000000"/>
              </a:solidFill>
              <a:latin typeface="Chalkboard"/>
            </a:endParaRPr>
          </a:p>
        </p:txBody>
      </p:sp>
      <p:sp>
        <p:nvSpPr>
          <p:cNvPr id="17" name="TextBox 16"/>
          <p:cNvSpPr txBox="1"/>
          <p:nvPr/>
        </p:nvSpPr>
        <p:spPr>
          <a:xfrm>
            <a:off x="2423667" y="3638532"/>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The Lord Jesus Christ submitted to what God wanted despite not wanting to do so.</a:t>
            </a:r>
            <a:endParaRPr lang="en-GB" sz="1600" dirty="0">
              <a:solidFill>
                <a:srgbClr val="000000"/>
              </a:solidFill>
              <a:latin typeface="Chalkboard"/>
            </a:endParaRPr>
          </a:p>
        </p:txBody>
      </p:sp>
      <p:sp>
        <p:nvSpPr>
          <p:cNvPr id="21" name="TextBox 20"/>
          <p:cNvSpPr txBox="1"/>
          <p:nvPr/>
        </p:nvSpPr>
        <p:spPr>
          <a:xfrm>
            <a:off x="633701" y="2954218"/>
            <a:ext cx="1346012"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Job 1 v 21</a:t>
            </a:r>
            <a:endParaRPr lang="en-GB" sz="1600" dirty="0">
              <a:solidFill>
                <a:srgbClr val="000000"/>
              </a:solidFill>
              <a:latin typeface="Chalkboard"/>
            </a:endParaRPr>
          </a:p>
        </p:txBody>
      </p:sp>
      <p:sp>
        <p:nvSpPr>
          <p:cNvPr id="24" name="TextBox 23"/>
          <p:cNvSpPr txBox="1"/>
          <p:nvPr/>
        </p:nvSpPr>
        <p:spPr>
          <a:xfrm>
            <a:off x="2425939" y="2959157"/>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Job accepted the trouble that God sent in his life.</a:t>
            </a:r>
            <a:endParaRPr lang="en-GB" sz="1600" dirty="0">
              <a:solidFill>
                <a:srgbClr val="000000"/>
              </a:solidFill>
              <a:latin typeface="Chalkboard"/>
            </a:endParaRPr>
          </a:p>
        </p:txBody>
      </p:sp>
      <p:sp>
        <p:nvSpPr>
          <p:cNvPr id="19"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42 </a:t>
            </a:r>
            <a:r>
              <a:rPr lang="en-GB" sz="2000" b="1" kern="0" dirty="0" smtClean="0">
                <a:solidFill>
                  <a:srgbClr val="000000"/>
                </a:solidFill>
                <a:latin typeface="Chalkboard"/>
              </a:rPr>
              <a:t>Acts </a:t>
            </a:r>
            <a:r>
              <a:rPr lang="en-GB" sz="2000" b="1" kern="0" dirty="0" smtClean="0">
                <a:solidFill>
                  <a:srgbClr val="000000"/>
                </a:solidFill>
                <a:latin typeface="Chalkboard"/>
              </a:rPr>
              <a:t>21</a:t>
            </a:r>
            <a:endParaRPr lang="en-GB" sz="2000" b="1" kern="0" dirty="0" smtClean="0">
              <a:solidFill>
                <a:srgbClr val="000000"/>
              </a:solidFill>
              <a:latin typeface="Chalkboard"/>
            </a:endParaRPr>
          </a:p>
          <a:p>
            <a:endParaRPr lang="en-GB" sz="2000" b="1" kern="0" dirty="0">
              <a:solidFill>
                <a:srgbClr val="000000"/>
              </a:solidFill>
              <a:latin typeface="Chalkboard"/>
            </a:endParaRPr>
          </a:p>
        </p:txBody>
      </p:sp>
    </p:spTree>
    <p:extLst>
      <p:ext uri="{BB962C8B-B14F-4D97-AF65-F5344CB8AC3E}">
        <p14:creationId xmlns:p14="http://schemas.microsoft.com/office/powerpoint/2010/main" val="41236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4581</TotalTime>
  <Words>688</Words>
  <Application>Microsoft Office PowerPoint</Application>
  <PresentationFormat>On-screen Show (16:9)</PresentationFormat>
  <Paragraphs>130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318</cp:revision>
  <dcterms:created xsi:type="dcterms:W3CDTF">2020-04-16T13:12:45Z</dcterms:created>
  <dcterms:modified xsi:type="dcterms:W3CDTF">2020-04-26T14:50:58Z</dcterms:modified>
</cp:coreProperties>
</file>