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70" r:id="rId4"/>
    <p:sldId id="271" r:id="rId5"/>
    <p:sldId id="263" r:id="rId6"/>
    <p:sldId id="264" r:id="rId7"/>
    <p:sldId id="276" r:id="rId8"/>
    <p:sldId id="266" r:id="rId9"/>
    <p:sldId id="275" r:id="rId10"/>
    <p:sldId id="267" r:id="rId11"/>
    <p:sldId id="279" r:id="rId12"/>
    <p:sldId id="280" r:id="rId13"/>
    <p:sldId id="281" r:id="rId14"/>
    <p:sldId id="282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4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Bible verses on Satan follow if the subject is raised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14/06/2020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14/06/2020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14/06/2020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14/06/2020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14/06/2020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11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4. Bible verses about </a:t>
            </a:r>
            <a:r>
              <a:rPr lang="en-GB" sz="1600" b="1" dirty="0" err="1" smtClean="0">
                <a:solidFill>
                  <a:srgbClr val="333333"/>
                </a:solidFill>
                <a:latin typeface="Chalkboard"/>
              </a:rPr>
              <a:t>satan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 (v 13):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8728" y="1779662"/>
            <a:ext cx="5849788" cy="278537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7686" y="1771289"/>
            <a:ext cx="1512168" cy="2785378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9021" y="2196852"/>
            <a:ext cx="151216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Numbers 22 v 22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8840" y="2196852"/>
            <a:ext cx="578767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Satan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(adversary) can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refer to an angel of God.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9694" y="2866951"/>
            <a:ext cx="159903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Samuel 29 v 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24220" y="2855830"/>
            <a:ext cx="578767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King David is called a </a:t>
            </a:r>
            <a:r>
              <a:rPr lang="en-GB" sz="1600" dirty="0" err="1" smtClean="0">
                <a:solidFill>
                  <a:srgbClr val="000000"/>
                </a:solidFill>
                <a:latin typeface="Chalkboard"/>
              </a:rPr>
              <a:t>satan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 (adversary).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1235" y="3570735"/>
            <a:ext cx="14403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nn-NO" sz="1600" dirty="0">
                <a:solidFill>
                  <a:srgbClr val="000000"/>
                </a:solidFill>
                <a:latin typeface="Chalkboard"/>
              </a:rPr>
              <a:t>1 Kings 5 v 4, 11 v 14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50838" y="3561211"/>
            <a:ext cx="578767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King Solomon’s enemies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(</a:t>
            </a:r>
            <a:r>
              <a:rPr lang="en-GB" sz="1600" dirty="0" err="1" smtClean="0">
                <a:solidFill>
                  <a:srgbClr val="000000"/>
                </a:solidFill>
                <a:latin typeface="Chalkboard"/>
              </a:rPr>
              <a:t>satan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) are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called </a:t>
            </a:r>
            <a:r>
              <a:rPr lang="en-GB" sz="1600" dirty="0" err="1">
                <a:solidFill>
                  <a:srgbClr val="000000"/>
                </a:solidFill>
                <a:latin typeface="Chalkboard"/>
              </a:rPr>
              <a:t>satan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57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4. Bible verses about </a:t>
            </a:r>
            <a:r>
              <a:rPr lang="en-GB" sz="1600" b="1" dirty="0" err="1" smtClean="0">
                <a:solidFill>
                  <a:srgbClr val="333333"/>
                </a:solidFill>
                <a:latin typeface="Chalkboard"/>
              </a:rPr>
              <a:t>satan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 (v 13):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8640" y="1707654"/>
            <a:ext cx="5849788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1718736"/>
            <a:ext cx="191383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2124844"/>
            <a:ext cx="213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 smtClean="0">
                <a:solidFill>
                  <a:srgbClr val="000000"/>
                </a:solidFill>
                <a:latin typeface="Chalkboard"/>
              </a:rPr>
              <a:t>Compare 2 Sam. </a:t>
            </a:r>
            <a:r>
              <a:rPr lang="fr-FR" sz="1600" dirty="0">
                <a:solidFill>
                  <a:srgbClr val="000000"/>
                </a:solidFill>
                <a:latin typeface="Chalkboard"/>
              </a:rPr>
              <a:t>24 v </a:t>
            </a:r>
            <a:r>
              <a:rPr lang="fr-FR" sz="1600" dirty="0" smtClean="0">
                <a:solidFill>
                  <a:srgbClr val="000000"/>
                </a:solidFill>
                <a:latin typeface="Chalkboard"/>
              </a:rPr>
              <a:t>1 and </a:t>
            </a:r>
            <a:endParaRPr lang="fr-FR" sz="1600" dirty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solidFill>
                  <a:srgbClr val="000000"/>
                </a:solidFill>
                <a:latin typeface="Chalkboard"/>
              </a:rPr>
              <a:t>1 </a:t>
            </a:r>
            <a:r>
              <a:rPr lang="fr-FR" sz="1600" dirty="0" err="1" smtClean="0">
                <a:solidFill>
                  <a:srgbClr val="000000"/>
                </a:solidFill>
                <a:latin typeface="Chalkboard"/>
              </a:rPr>
              <a:t>Chron</a:t>
            </a:r>
            <a:r>
              <a:rPr lang="fr-FR" sz="1600" dirty="0" smtClean="0">
                <a:solidFill>
                  <a:srgbClr val="000000"/>
                </a:solidFill>
                <a:latin typeface="Chalkboard"/>
              </a:rPr>
              <a:t>. </a:t>
            </a:r>
            <a:r>
              <a:rPr lang="fr-FR" sz="1600" dirty="0">
                <a:solidFill>
                  <a:srgbClr val="000000"/>
                </a:solidFill>
                <a:latin typeface="Chalkboard"/>
              </a:rPr>
              <a:t>21 v 1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78752" y="2124844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word "Satan" is used of the LORD himself.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4021" y="2781687"/>
            <a:ext cx="1599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60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Job 2 v 3 to 6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71162" y="2770566"/>
            <a:ext cx="5787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</a:pPr>
            <a:endParaRPr lang="en-GB" sz="160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 Satan, who can influence the LORD and is given power by the LORD, is involved in Job's sufferings.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0957" y="3706247"/>
            <a:ext cx="1898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Mark 8 v 31 to 33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10750" y="3696723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calls the apostle Peter a Satan when he tries to oppose him.</a:t>
            </a:r>
          </a:p>
        </p:txBody>
      </p:sp>
    </p:spTree>
    <p:extLst>
      <p:ext uri="{BB962C8B-B14F-4D97-AF65-F5344CB8AC3E}">
        <p14:creationId xmlns:p14="http://schemas.microsoft.com/office/powerpoint/2010/main" val="1695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4. Bible verses about </a:t>
            </a:r>
            <a:r>
              <a:rPr lang="en-GB" sz="1600" b="1" dirty="0" err="1" smtClean="0">
                <a:solidFill>
                  <a:srgbClr val="333333"/>
                </a:solidFill>
                <a:latin typeface="Chalkboard"/>
              </a:rPr>
              <a:t>satan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 (v 13):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9581" y="1731214"/>
            <a:ext cx="5849788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539" y="1729326"/>
            <a:ext cx="151216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4479" y="214840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600" dirty="0">
                <a:solidFill>
                  <a:srgbClr val="000000"/>
                </a:solidFill>
                <a:latin typeface="Chalkboard"/>
              </a:rPr>
              <a:t>Luke 10 v 17 to 20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39693" y="2148404"/>
            <a:ext cx="5787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When 70 followers of Jesus tell him about their recent preaching and healing campaign, Jesus says this is like Satan falling from heaven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7577" y="3032832"/>
            <a:ext cx="1599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Luke 22 v 3 and 4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32103" y="3021711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When he betrays Jesus,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Satan entered Judas Iscariot.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96148" y="3703867"/>
            <a:ext cx="15977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5 v 1 to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71691" y="3694343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Peter says that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Satan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has filled the hearts of two early believers who lie about the price of some land they have sold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95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4. Bible verses about </a:t>
            </a:r>
            <a:r>
              <a:rPr lang="en-GB" sz="1600" b="1" dirty="0" err="1" smtClean="0">
                <a:solidFill>
                  <a:srgbClr val="333333"/>
                </a:solidFill>
                <a:latin typeface="Chalkboard"/>
              </a:rPr>
              <a:t>satan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 (v 13):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49140" y="1729180"/>
            <a:ext cx="5849788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4082" y="1720807"/>
            <a:ext cx="1767064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6680" y="214637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600" dirty="0">
                <a:solidFill>
                  <a:srgbClr val="000000"/>
                </a:solidFill>
                <a:latin typeface="Chalkboard"/>
              </a:rPr>
              <a:t>Romans 16 v 20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79252" y="2146370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Satan is shortly to be crushed under the feet of the Roman believers.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2992" y="3030798"/>
            <a:ext cx="1767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600" dirty="0">
                <a:solidFill>
                  <a:srgbClr val="000000"/>
                </a:solidFill>
                <a:latin typeface="Chalkboard"/>
              </a:rPr>
              <a:t>1 Thessalonians 2 v 18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71662" y="3019677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Satan stops Paul from coming to the Thessalonian believers.</a:t>
            </a:r>
          </a:p>
        </p:txBody>
      </p:sp>
    </p:spTree>
    <p:extLst>
      <p:ext uri="{BB962C8B-B14F-4D97-AF65-F5344CB8AC3E}">
        <p14:creationId xmlns:p14="http://schemas.microsoft.com/office/powerpoint/2010/main" val="420172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 bwMode="auto">
          <a:xfrm>
            <a:off x="1475656" y="1264858"/>
            <a:ext cx="640080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Background to Mark’s Gospel</a:t>
            </a:r>
          </a:p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dirty="0">
                <a:solidFill>
                  <a:srgbClr val="333333"/>
                </a:solidFill>
                <a:latin typeface="Chalkboard"/>
              </a:rPr>
              <a:t>The Gospel of Mark was possibly written by Mark the son of Mary, mentioned in Acts 12 v 12. </a:t>
            </a:r>
            <a:endParaRPr lang="en-GB" sz="1600" dirty="0" smtClean="0">
              <a:solidFill>
                <a:srgbClr val="333333"/>
              </a:solidFill>
              <a:latin typeface="Chalkboard"/>
            </a:endParaRPr>
          </a:p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He </a:t>
            </a:r>
            <a:r>
              <a:rPr lang="en-GB" sz="1600" dirty="0">
                <a:solidFill>
                  <a:srgbClr val="333333"/>
                </a:solidFill>
                <a:latin typeface="Chalkboard"/>
              </a:rPr>
              <a:t>accompanied Paul and Barnabas on their first missionary journey. </a:t>
            </a:r>
            <a:endParaRPr lang="en-GB" sz="1600" dirty="0" smtClean="0">
              <a:solidFill>
                <a:srgbClr val="333333"/>
              </a:solidFill>
              <a:latin typeface="Chalkboard"/>
            </a:endParaRPr>
          </a:p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He </a:t>
            </a:r>
            <a:r>
              <a:rPr lang="en-GB" sz="1600" dirty="0">
                <a:solidFill>
                  <a:srgbClr val="333333"/>
                </a:solidFill>
                <a:latin typeface="Chalkboard"/>
              </a:rPr>
              <a:t>would have known the disciples who were involved in the ministry of Jesus. </a:t>
            </a:r>
            <a:endParaRPr lang="en-GB" sz="1600" dirty="0" smtClean="0">
              <a:solidFill>
                <a:srgbClr val="333333"/>
              </a:solidFill>
              <a:latin typeface="Chalkboard"/>
            </a:endParaRPr>
          </a:p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rgbClr val="333333"/>
                </a:solidFill>
                <a:latin typeface="Chalkboard"/>
              </a:rPr>
              <a:t>Gospel is dynamic, words like “immediately” occur frequently</a:t>
            </a: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.</a:t>
            </a: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58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33" name="Subtitle 2"/>
          <p:cNvSpPr txBox="1">
            <a:spLocks/>
          </p:cNvSpPr>
          <p:nvPr/>
        </p:nvSpPr>
        <p:spPr bwMode="auto">
          <a:xfrm>
            <a:off x="1420075" y="1412102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6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we will see in this chapter:</a:t>
            </a:r>
          </a:p>
          <a:p>
            <a:pPr marL="285750" marR="0" lvl="0" indent="-285750" algn="l" defTabSz="914400" rtl="0" eaLnBrk="1" fontAlgn="base" latinLnBrk="0" hangingPunct="1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Jesus’ message was</a:t>
            </a:r>
          </a:p>
          <a:p>
            <a:pPr marL="285750" marR="0" lvl="0" indent="-285750" algn="l" defTabSz="914400" rtl="0" eaLnBrk="1" fontAlgn="base" latinLnBrk="0" hangingPunct="1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Why John was sent to preach to the Jews and what he did</a:t>
            </a:r>
          </a:p>
          <a:p>
            <a:pPr marL="285750" marR="0" lvl="0" indent="-285750" algn="l" defTabSz="914400" rtl="0" eaLnBrk="1" fontAlgn="base" latinLnBrk="0" hangingPunct="1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reaction of people to his miracles</a:t>
            </a:r>
          </a:p>
          <a:p>
            <a:pPr marL="285750" marR="0" lvl="0" indent="-285750" algn="l" defTabSz="914400" rtl="0" eaLnBrk="1" fontAlgn="base" latinLnBrk="0" hangingPunct="1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Jesus spent his time doing and what his main aim was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Mark 1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75656" y="1635646"/>
            <a:ext cx="6558433" cy="2764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v 1. Who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is the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“Good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News” about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Good News is about Jesus Christ the Son of God.</a:t>
            </a:r>
            <a:endParaRPr lang="en-GB" sz="160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2 and 3.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What did the Old Testament prophets foretell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Old Testament foretold the coming of John who would prepare the way for the Lord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(Jesus).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4 to 8.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What did John do and say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wore camel’s hair with a leather belt and ate locusts and wild honey. He baptised in the river Jordan after preaching repentance.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He talked about a greater one coming after him. 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en-GB" sz="1600" b="1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22091" y="1551806"/>
            <a:ext cx="6558433" cy="305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9 to 13</a:t>
            </a:r>
            <a:r>
              <a:rPr lang="en-GB" sz="1600" b="1" kern="2400" dirty="0" smtClean="0">
                <a:solidFill>
                  <a:srgbClr val="000000"/>
                </a:solidFill>
                <a:latin typeface="Chalkboard"/>
              </a:rPr>
              <a:t>. </a:t>
            </a:r>
            <a:r>
              <a:rPr lang="en-GB" sz="1600" b="1" kern="2400" dirty="0">
                <a:solidFill>
                  <a:srgbClr val="000000"/>
                </a:solidFill>
                <a:latin typeface="Chalkboard"/>
              </a:rPr>
              <a:t>What did Jesus do after his baptism</a:t>
            </a:r>
            <a:r>
              <a:rPr lang="en-GB" sz="1600" b="1" kern="240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After Jesus was baptised by John, he received the Holy Spirit and was led by it to be tempted by </a:t>
            </a:r>
            <a:r>
              <a:rPr lang="en-GB" sz="1600" spc="10" dirty="0" err="1">
                <a:solidFill>
                  <a:srgbClr val="000000"/>
                </a:solidFill>
                <a:latin typeface="Chalkboard"/>
              </a:rPr>
              <a:t>satan</a:t>
            </a: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.</a:t>
            </a:r>
            <a:endParaRPr lang="en-GB" sz="1600" b="1" dirty="0">
              <a:solidFill>
                <a:srgbClr val="000000"/>
              </a:solidFill>
              <a:latin typeface="Chalkboard"/>
            </a:endParaRP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14 and 15.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What was his message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His message was about the Good News of the Kingdom of God. He told them to repent and believe</a:t>
            </a:r>
            <a:r>
              <a:rPr lang="en-GB" sz="1600" spc="1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1</a:t>
            </a:r>
            <a:r>
              <a:rPr lang="en-GB" sz="1600" b="1" spc="10" dirty="0" smtClean="0">
                <a:solidFill>
                  <a:srgbClr val="000000"/>
                </a:solidFill>
                <a:latin typeface="Chalkboard"/>
              </a:rPr>
              <a:t>6 to 20. </a:t>
            </a:r>
            <a:r>
              <a:rPr lang="en-GB" sz="1600" b="1" spc="10" dirty="0">
                <a:solidFill>
                  <a:srgbClr val="000000"/>
                </a:solidFill>
                <a:latin typeface="Chalkboard"/>
              </a:rPr>
              <a:t>Who did Jesus call to follow him and what were they to become</a:t>
            </a:r>
            <a:r>
              <a:rPr lang="en-GB" sz="1600" b="1" spc="1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Jesus chose Peter, Andrew, James and John to follow him.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He called them to make them fishers of men.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en-GB" sz="1600" spc="1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7642" y="1566794"/>
            <a:ext cx="6558433" cy="3034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21 to 28</a:t>
            </a:r>
            <a:r>
              <a:rPr lang="en-GB" sz="1600" b="1" kern="2400" dirty="0" smtClean="0">
                <a:solidFill>
                  <a:srgbClr val="000000"/>
                </a:solidFill>
                <a:latin typeface="Chalkboard"/>
              </a:rPr>
              <a:t>. </a:t>
            </a:r>
            <a:r>
              <a:rPr lang="en-GB" sz="1600" b="1" kern="2400" dirty="0">
                <a:solidFill>
                  <a:srgbClr val="000000"/>
                </a:solidFill>
                <a:latin typeface="Chalkboard"/>
              </a:rPr>
              <a:t>What was the reaction of people to Jesus’ teaching and miracles</a:t>
            </a:r>
            <a:r>
              <a:rPr lang="en-GB" sz="1600" b="1" kern="240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They were astonished at his teachings and amazed that unclean spirits obeyed him</a:t>
            </a:r>
            <a:r>
              <a:rPr lang="en-GB" sz="1600" spc="1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b="1" dirty="0">
              <a:solidFill>
                <a:srgbClr val="000000"/>
              </a:solidFill>
              <a:latin typeface="Chalkboard"/>
            </a:endParaRP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29 to 39.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What did Jesus spend his time doing and what was his main aim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Jesus preached and healed people throughout Galilee. 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spc="10" dirty="0" smtClean="0">
                <a:solidFill>
                  <a:srgbClr val="000000"/>
                </a:solidFill>
                <a:latin typeface="Chalkboard"/>
              </a:rPr>
              <a:t>His </a:t>
            </a: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main aim was to </a:t>
            </a:r>
            <a:r>
              <a:rPr lang="en-GB" sz="1600" spc="10" dirty="0" smtClean="0">
                <a:solidFill>
                  <a:srgbClr val="000000"/>
                </a:solidFill>
                <a:latin typeface="Chalkboard"/>
              </a:rPr>
              <a:t>preach.</a:t>
            </a:r>
            <a:endParaRPr lang="en-GB" sz="1600" spc="10" dirty="0">
              <a:solidFill>
                <a:srgbClr val="000000"/>
              </a:solidFill>
              <a:latin typeface="Chalkboard"/>
            </a:endParaRP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40 to 45</a:t>
            </a:r>
            <a:r>
              <a:rPr lang="en-GB" sz="1600" b="1" spc="10" dirty="0" smtClean="0">
                <a:solidFill>
                  <a:srgbClr val="000000"/>
                </a:solidFill>
                <a:latin typeface="Chalkboard"/>
              </a:rPr>
              <a:t>. </a:t>
            </a:r>
            <a:r>
              <a:rPr lang="en-GB" sz="1600" b="1" spc="10" dirty="0">
                <a:solidFill>
                  <a:srgbClr val="000000"/>
                </a:solidFill>
                <a:latin typeface="Chalkboard"/>
              </a:rPr>
              <a:t>What was Jesus’ reaction to the leper</a:t>
            </a:r>
            <a:r>
              <a:rPr lang="en-GB" sz="1600" b="1" spc="1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He was moved with compassion; he healed him, and told him to go to the priest, but not to tell anyone else.</a:t>
            </a:r>
          </a:p>
        </p:txBody>
      </p:sp>
    </p:spTree>
    <p:extLst>
      <p:ext uri="{BB962C8B-B14F-4D97-AF65-F5344CB8AC3E}">
        <p14:creationId xmlns:p14="http://schemas.microsoft.com/office/powerpoint/2010/main" val="375313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theme from v 4: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Baptism – a first-century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practice.</a:t>
            </a: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431694" y="1893577"/>
            <a:ext cx="5849788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60652" y="1878719"/>
            <a:ext cx="151216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73622" y="2310767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3 v 23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461806" y="231076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the Baptiser chose a place to baptise where "there was much water”.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13205" y="3061845"/>
            <a:ext cx="15990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Mark 1 v 5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454216" y="3060249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Mark tells us that John baptised people "in the river Jordan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”.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96781" y="3804825"/>
            <a:ext cx="1564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Matthew 3 v 16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493804" y="3804826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When Jesus was baptised we are told that he "went up from the water".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5" grpId="0"/>
      <p:bldP spid="96" grpId="0"/>
      <p:bldP spid="97" grpId="0"/>
      <p:bldP spid="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theme from v 4: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Baptism – a first-century practice</a:t>
            </a: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8 Mark 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55776" y="1873921"/>
            <a:ext cx="5849788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40718" y="1859063"/>
            <a:ext cx="1656184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39333" y="2300636"/>
            <a:ext cx="1373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8 v 38 and 39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85888" y="229111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When an Ethiopian official was baptised, the record says that they "went down into" and "came up out of" the water.</a:t>
            </a:r>
          </a:p>
        </p:txBody>
      </p:sp>
    </p:spTree>
    <p:extLst>
      <p:ext uri="{BB962C8B-B14F-4D97-AF65-F5344CB8AC3E}">
        <p14:creationId xmlns:p14="http://schemas.microsoft.com/office/powerpoint/2010/main" val="162500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868</TotalTime>
  <Words>1016</Words>
  <Application>Microsoft Office PowerPoint</Application>
  <PresentationFormat>On-screen Show (16:9)</PresentationFormat>
  <Paragraphs>246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62</cp:revision>
  <dcterms:created xsi:type="dcterms:W3CDTF">2020-04-16T13:12:45Z</dcterms:created>
  <dcterms:modified xsi:type="dcterms:W3CDTF">2020-06-14T19:03:31Z</dcterms:modified>
</cp:coreProperties>
</file>