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0" r:id="rId3"/>
    <p:sldId id="271" r:id="rId4"/>
    <p:sldId id="263" r:id="rId5"/>
    <p:sldId id="264" r:id="rId6"/>
    <p:sldId id="277" r:id="rId7"/>
    <p:sldId id="280" r:id="rId8"/>
    <p:sldId id="281" r:id="rId9"/>
    <p:sldId id="282" r:id="rId10"/>
    <p:sldId id="283" r:id="rId11"/>
    <p:sldId id="266" r:id="rId12"/>
    <p:sldId id="267"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20/04/2020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20/04/2020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20/04/2020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20/04/2020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20/04/2020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20/04/2020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11" name="Subtitle 2"/>
          <p:cNvSpPr txBox="1">
            <a:spLocks/>
          </p:cNvSpPr>
          <p:nvPr/>
        </p:nvSpPr>
        <p:spPr bwMode="auto">
          <a:xfrm>
            <a:off x="1425450" y="1491630"/>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62. How did Jesus respond?</a:t>
            </a:r>
          </a:p>
          <a:p>
            <a:pPr algn="l">
              <a:lnSpc>
                <a:spcPts val="2600"/>
              </a:lnSpc>
              <a:spcBef>
                <a:spcPts val="0"/>
              </a:spcBef>
            </a:pPr>
            <a:r>
              <a:rPr lang="en-GB" sz="1600" kern="0" dirty="0" smtClean="0">
                <a:solidFill>
                  <a:schemeClr val="tx1"/>
                </a:solidFill>
                <a:latin typeface="Chalkboard"/>
              </a:rPr>
              <a:t>Jesus remained silent after the first question. In reply to the second, he said “I am. You will see the Son of Man sitting at the right hand of Power, and coming with the clouds of the sky.”</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63 to 65. What was the reaction of the chief priests and council?</a:t>
            </a:r>
          </a:p>
          <a:p>
            <a:pPr algn="l">
              <a:lnSpc>
                <a:spcPts val="2600"/>
              </a:lnSpc>
              <a:spcBef>
                <a:spcPts val="0"/>
              </a:spcBef>
            </a:pPr>
            <a:r>
              <a:rPr lang="en-GB" sz="1600" kern="0" dirty="0" smtClean="0">
                <a:solidFill>
                  <a:schemeClr val="tx1"/>
                </a:solidFill>
                <a:latin typeface="Chalkboard"/>
              </a:rPr>
              <a:t>They all agreed Jesus was worthy of death and some spat on him and hit him.</a:t>
            </a:r>
          </a:p>
          <a:p>
            <a:pPr algn="l">
              <a:lnSpc>
                <a:spcPts val="2600"/>
              </a:lnSpc>
              <a:spcBef>
                <a:spcPts val="0"/>
              </a:spcBef>
            </a:pPr>
            <a:r>
              <a:rPr lang="en-GB" sz="1600" b="1" kern="0" dirty="0" smtClean="0">
                <a:solidFill>
                  <a:schemeClr val="tx1"/>
                </a:solidFill>
                <a:latin typeface="Chalkboard"/>
              </a:rPr>
              <a:t>66 to 72. What did Peter do?</a:t>
            </a:r>
          </a:p>
          <a:p>
            <a:pPr algn="l">
              <a:lnSpc>
                <a:spcPts val="2600"/>
              </a:lnSpc>
              <a:spcBef>
                <a:spcPts val="0"/>
              </a:spcBef>
            </a:pPr>
            <a:r>
              <a:rPr lang="en-GB" sz="1600" kern="0" dirty="0" smtClean="0">
                <a:solidFill>
                  <a:schemeClr val="tx1"/>
                </a:solidFill>
                <a:latin typeface="Chalkboard"/>
              </a:rPr>
              <a:t>Peter denied he knew Jesus on three occasions and then wept.</a:t>
            </a:r>
          </a:p>
        </p:txBody>
      </p:sp>
    </p:spTree>
    <p:extLst>
      <p:ext uri="{BB962C8B-B14F-4D97-AF65-F5344CB8AC3E}">
        <p14:creationId xmlns:p14="http://schemas.microsoft.com/office/powerpoint/2010/main" val="36819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36:</a:t>
            </a:r>
          </a:p>
          <a:p>
            <a:pPr marL="457200" lvl="1" indent="0">
              <a:buClr>
                <a:srgbClr val="000000"/>
              </a:buClr>
              <a:buNone/>
            </a:pPr>
            <a:r>
              <a:rPr lang="en-GB" sz="1600" b="1" dirty="0">
                <a:solidFill>
                  <a:srgbClr val="333333"/>
                </a:solidFill>
                <a:latin typeface="Chalkboard"/>
              </a:rPr>
              <a:t>	Jesus does God’s will.</a:t>
            </a:r>
          </a:p>
          <a:p>
            <a:pPr marL="457200" lvl="1" indent="0">
              <a:buClr>
                <a:srgbClr val="000000"/>
              </a:buClr>
              <a:buNone/>
            </a:pPr>
            <a:r>
              <a:rPr lang="en-GB" sz="1600" b="1" dirty="0" smtClean="0">
                <a:solidFill>
                  <a:srgbClr val="333333"/>
                </a:solidFill>
                <a:latin typeface="Chalkboard"/>
              </a:rPr>
              <a:t>.</a:t>
            </a:r>
            <a:endParaRPr lang="en-GB" sz="1600" b="1" dirty="0">
              <a:solidFill>
                <a:srgbClr val="333333"/>
              </a:solidFill>
              <a:latin typeface="Chalkboard"/>
            </a:endParaRPr>
          </a:p>
        </p:txBody>
      </p:sp>
      <p:sp>
        <p:nvSpPr>
          <p:cNvPr id="162" name="TextBox 161"/>
          <p:cNvSpPr txBox="1"/>
          <p:nvPr/>
        </p:nvSpPr>
        <p:spPr>
          <a:xfrm>
            <a:off x="2401146" y="1851670"/>
            <a:ext cx="5673774" cy="2705869"/>
          </a:xfrm>
          <a:prstGeom prst="rect">
            <a:avLst/>
          </a:prstGeom>
          <a:solidFill>
            <a:srgbClr val="FFFFCC"/>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Main point(s)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63" name="TextBox 162"/>
          <p:cNvSpPr txBox="1"/>
          <p:nvPr/>
        </p:nvSpPr>
        <p:spPr>
          <a:xfrm>
            <a:off x="517877" y="1850063"/>
            <a:ext cx="1724397" cy="2705869"/>
          </a:xfrm>
          <a:prstGeom prst="rect">
            <a:avLst/>
          </a:prstGeom>
          <a:solidFill>
            <a:srgbClr val="FFFFFF">
              <a:lumMod val="95000"/>
            </a:srgbClr>
          </a:solidFill>
        </p:spPr>
        <p:txBody>
          <a:bodyPr wrap="square" rtlCol="0">
            <a:spAutoFit/>
          </a:bodyPr>
          <a:lstStyle/>
          <a:p>
            <a:pPr marL="0" marR="0" lvl="0" indent="0" algn="ctr" defTabSz="914400" eaLnBrk="1" fontAlgn="base" latinLnBrk="0" hangingPunct="1">
              <a:lnSpc>
                <a:spcPts val="2500"/>
              </a:lnSpc>
              <a:spcBef>
                <a:spcPts val="600"/>
              </a:spcBef>
              <a:spcAft>
                <a:spcPts val="600"/>
              </a:spcAft>
              <a:buClrTx/>
              <a:buSzTx/>
              <a:buFontTx/>
              <a:buNone/>
              <a:tabLst/>
              <a:defRPr/>
            </a:pPr>
            <a:r>
              <a:rPr kumimoji="0" lang="en-GB" sz="1600" b="1" i="0" u="none" strike="noStrike" kern="0" cap="none" spc="0" normalizeH="0" noProof="0" dirty="0" smtClean="0">
                <a:ln>
                  <a:noFill/>
                </a:ln>
                <a:effectLst/>
                <a:uLnTx/>
                <a:uFillTx/>
                <a:latin typeface="Chalkboard"/>
              </a:rPr>
              <a:t>Verse(s)</a:t>
            </a:r>
            <a:endParaRPr kumimoji="0" lang="en-GB" sz="1600" b="0" i="0" u="none" strike="noStrike" kern="0" cap="none" spc="0" normalizeH="0" noProof="0" dirty="0" smtClean="0">
              <a:ln>
                <a:noFill/>
              </a:ln>
              <a:effectLst/>
              <a:uLnTx/>
              <a:uFillTx/>
              <a:latin typeface="Chalkboard"/>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600" b="1" i="0" u="none" strike="noStrike" kern="0" cap="none" spc="0" normalizeH="0" noProof="0" dirty="0" smtClean="0">
              <a:ln>
                <a:noFill/>
              </a:ln>
              <a:effectLst/>
              <a:uLnTx/>
              <a:uFillTx/>
            </a:endParaRPr>
          </a:p>
        </p:txBody>
      </p:sp>
      <p:sp>
        <p:nvSpPr>
          <p:cNvPr id="164" name="TextBox 163"/>
          <p:cNvSpPr txBox="1"/>
          <p:nvPr/>
        </p:nvSpPr>
        <p:spPr>
          <a:xfrm>
            <a:off x="742416" y="2235731"/>
            <a:ext cx="1462885" cy="584775"/>
          </a:xfrm>
          <a:prstGeom prst="rect">
            <a:avLst/>
          </a:prstGeom>
          <a:noFill/>
        </p:spPr>
        <p:txBody>
          <a:bodyPr wrap="square" rtlCol="0">
            <a:spAutoFit/>
          </a:bodyPr>
          <a:lstStyle/>
          <a:p>
            <a:pPr fontAlgn="base">
              <a:spcBef>
                <a:spcPct val="0"/>
              </a:spcBef>
              <a:spcAft>
                <a:spcPct val="0"/>
              </a:spcAft>
            </a:pPr>
            <a:r>
              <a:rPr lang="en-GB" sz="1600" dirty="0">
                <a:latin typeface="Chalkboard"/>
              </a:rPr>
              <a:t>John 4 v 31 to 34</a:t>
            </a:r>
          </a:p>
        </p:txBody>
      </p:sp>
      <p:sp>
        <p:nvSpPr>
          <p:cNvPr id="165" name="TextBox 164"/>
          <p:cNvSpPr txBox="1"/>
          <p:nvPr/>
        </p:nvSpPr>
        <p:spPr>
          <a:xfrm>
            <a:off x="2431258" y="2235731"/>
            <a:ext cx="5787678" cy="338554"/>
          </a:xfrm>
          <a:prstGeom prst="rect">
            <a:avLst/>
          </a:prstGeom>
          <a:noFill/>
        </p:spPr>
        <p:txBody>
          <a:bodyPr wrap="square" rtlCol="0">
            <a:spAutoFit/>
          </a:bodyPr>
          <a:lstStyle/>
          <a:p>
            <a:pPr fontAlgn="base">
              <a:spcBef>
                <a:spcPct val="0"/>
              </a:spcBef>
              <a:spcAft>
                <a:spcPct val="0"/>
              </a:spcAft>
            </a:pPr>
            <a:r>
              <a:rPr lang="en-GB" sz="1600" dirty="0">
                <a:latin typeface="Chalkboard"/>
              </a:rPr>
              <a:t>Jesus says that obeying God sustains him like food.</a:t>
            </a:r>
          </a:p>
        </p:txBody>
      </p:sp>
      <p:sp>
        <p:nvSpPr>
          <p:cNvPr id="166" name="TextBox 165"/>
          <p:cNvSpPr txBox="1"/>
          <p:nvPr/>
        </p:nvSpPr>
        <p:spPr>
          <a:xfrm>
            <a:off x="707851" y="2954874"/>
            <a:ext cx="1610224" cy="338554"/>
          </a:xfrm>
          <a:prstGeom prst="rect">
            <a:avLst/>
          </a:prstGeom>
          <a:noFill/>
        </p:spPr>
        <p:txBody>
          <a:bodyPr wrap="square" rtlCol="0">
            <a:spAutoFit/>
          </a:bodyPr>
          <a:lstStyle/>
          <a:p>
            <a:pPr fontAlgn="base">
              <a:spcBef>
                <a:spcPct val="0"/>
              </a:spcBef>
              <a:spcAft>
                <a:spcPct val="0"/>
              </a:spcAft>
            </a:pPr>
            <a:r>
              <a:rPr lang="en-GB" sz="1600" dirty="0">
                <a:latin typeface="Chalkboard"/>
              </a:rPr>
              <a:t>John 5 v 30</a:t>
            </a:r>
          </a:p>
        </p:txBody>
      </p:sp>
      <p:sp>
        <p:nvSpPr>
          <p:cNvPr id="167" name="TextBox 166"/>
          <p:cNvSpPr txBox="1"/>
          <p:nvPr/>
        </p:nvSpPr>
        <p:spPr>
          <a:xfrm>
            <a:off x="2423668" y="2942144"/>
            <a:ext cx="5787678" cy="584775"/>
          </a:xfrm>
          <a:prstGeom prst="rect">
            <a:avLst/>
          </a:prstGeom>
          <a:noFill/>
        </p:spPr>
        <p:txBody>
          <a:bodyPr wrap="square" rtlCol="0">
            <a:spAutoFit/>
          </a:bodyPr>
          <a:lstStyle/>
          <a:p>
            <a:pPr fontAlgn="base">
              <a:spcBef>
                <a:spcPct val="0"/>
              </a:spcBef>
            </a:pPr>
            <a:r>
              <a:rPr lang="en-GB" sz="1600" dirty="0">
                <a:latin typeface="Chalkboard"/>
              </a:rPr>
              <a:t>Jesus tells his disciples that he seeks to obey God rather than please himself.</a:t>
            </a:r>
          </a:p>
        </p:txBody>
      </p:sp>
      <p:sp>
        <p:nvSpPr>
          <p:cNvPr id="168" name="TextBox 167"/>
          <p:cNvSpPr txBox="1"/>
          <p:nvPr/>
        </p:nvSpPr>
        <p:spPr>
          <a:xfrm>
            <a:off x="722538" y="3682662"/>
            <a:ext cx="1595537" cy="338554"/>
          </a:xfrm>
          <a:prstGeom prst="rect">
            <a:avLst/>
          </a:prstGeom>
          <a:noFill/>
        </p:spPr>
        <p:txBody>
          <a:bodyPr wrap="square" rtlCol="0">
            <a:spAutoFit/>
          </a:bodyPr>
          <a:lstStyle/>
          <a:p>
            <a:r>
              <a:rPr lang="en-GB" sz="1600" dirty="0">
                <a:solidFill>
                  <a:srgbClr val="000000"/>
                </a:solidFill>
                <a:latin typeface="Chalkboard"/>
              </a:rPr>
              <a:t>John 17 v 4</a:t>
            </a:r>
          </a:p>
        </p:txBody>
      </p:sp>
      <p:sp>
        <p:nvSpPr>
          <p:cNvPr id="169" name="TextBox 168"/>
          <p:cNvSpPr txBox="1"/>
          <p:nvPr/>
        </p:nvSpPr>
        <p:spPr>
          <a:xfrm>
            <a:off x="2463256" y="3673257"/>
            <a:ext cx="5787678" cy="584775"/>
          </a:xfrm>
          <a:prstGeom prst="rect">
            <a:avLst/>
          </a:prstGeom>
          <a:noFill/>
        </p:spPr>
        <p:txBody>
          <a:bodyPr wrap="square" rtlCol="0">
            <a:spAutoFit/>
          </a:bodyPr>
          <a:lstStyle/>
          <a:p>
            <a:pPr fontAlgn="base">
              <a:spcBef>
                <a:spcPct val="0"/>
              </a:spcBef>
              <a:spcAft>
                <a:spcPct val="0"/>
              </a:spcAft>
            </a:pPr>
            <a:r>
              <a:rPr lang="en-GB" sz="1600" dirty="0">
                <a:latin typeface="Chalkboard"/>
              </a:rPr>
              <a:t>At the end of his ministry, he is able to say in prayer that he has done what God asked him.</a:t>
            </a: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p:bldP spid="166" grpId="0"/>
      <p:bldP spid="167" grpId="0"/>
      <p:bldP spid="168" grpId="0"/>
      <p:bldP spid="1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12</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18" name="Subtitle 2"/>
          <p:cNvSpPr txBox="1">
            <a:spLocks/>
          </p:cNvSpPr>
          <p:nvPr/>
        </p:nvSpPr>
        <p:spPr bwMode="auto">
          <a:xfrm>
            <a:off x="1445666" y="1414861"/>
            <a:ext cx="6400800" cy="3109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buClr>
                <a:srgbClr val="000000"/>
              </a:buClr>
            </a:pPr>
            <a:r>
              <a:rPr lang="en-GB" sz="1600" b="1" dirty="0" smtClean="0">
                <a:solidFill>
                  <a:srgbClr val="333333"/>
                </a:solidFill>
                <a:latin typeface="Chalkboard"/>
              </a:rPr>
              <a:t>What we will see in this chapter:</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Reactions </a:t>
            </a:r>
            <a:r>
              <a:rPr lang="en-GB" sz="1600" dirty="0">
                <a:solidFill>
                  <a:srgbClr val="333333"/>
                </a:solidFill>
                <a:latin typeface="Chalkboard"/>
              </a:rPr>
              <a:t>to a woman showing her love for Jesus</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The </a:t>
            </a:r>
            <a:r>
              <a:rPr lang="en-GB" sz="1600" dirty="0">
                <a:solidFill>
                  <a:srgbClr val="333333"/>
                </a:solidFill>
                <a:latin typeface="Chalkboard"/>
              </a:rPr>
              <a:t>significance of Jesus’ last meal with his disciples</a:t>
            </a:r>
          </a:p>
          <a:p>
            <a:pPr marL="285750" indent="-285750" algn="l">
              <a:lnSpc>
                <a:spcPts val="2600"/>
              </a:lnSpc>
              <a:spcBef>
                <a:spcPts val="600"/>
              </a:spcBef>
              <a:spcAft>
                <a:spcPts val="600"/>
              </a:spcAft>
              <a:buClr>
                <a:srgbClr val="000000"/>
              </a:buClr>
              <a:buFont typeface="Arial" panose="020B0604020202020204" pitchFamily="34" charset="0"/>
              <a:buChar char="•"/>
            </a:pPr>
            <a:r>
              <a:rPr lang="en-GB" sz="1600" dirty="0" smtClean="0">
                <a:solidFill>
                  <a:srgbClr val="333333"/>
                </a:solidFill>
                <a:latin typeface="Chalkboard"/>
              </a:rPr>
              <a:t>Events </a:t>
            </a:r>
            <a:r>
              <a:rPr lang="en-GB" sz="1600" dirty="0">
                <a:solidFill>
                  <a:srgbClr val="333333"/>
                </a:solidFill>
                <a:latin typeface="Chalkboard"/>
              </a:rPr>
              <a:t>and people’s reactions at the arrest and first trial of Jesus</a:t>
            </a: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Mark 14</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59327" y="101277"/>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0"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21" name="Subtitle 2"/>
          <p:cNvSpPr txBox="1">
            <a:spLocks/>
          </p:cNvSpPr>
          <p:nvPr/>
        </p:nvSpPr>
        <p:spPr bwMode="auto">
          <a:xfrm>
            <a:off x="1397999" y="1491630"/>
            <a:ext cx="7523811"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smtClean="0">
                <a:solidFill>
                  <a:schemeClr val="tx1"/>
                </a:solidFill>
                <a:latin typeface="Chalkboard"/>
              </a:rPr>
              <a:t>v 1 to 3. What did the woman do for Jesus?</a:t>
            </a:r>
          </a:p>
          <a:p>
            <a:pPr algn="l">
              <a:lnSpc>
                <a:spcPts val="2600"/>
              </a:lnSpc>
              <a:spcBef>
                <a:spcPts val="0"/>
              </a:spcBef>
            </a:pPr>
            <a:r>
              <a:rPr lang="en-GB" sz="1600" kern="0" dirty="0" smtClean="0">
                <a:solidFill>
                  <a:schemeClr val="tx1"/>
                </a:solidFill>
                <a:latin typeface="Chalkboard"/>
              </a:rPr>
              <a:t>She poured expensive ointment over his head.</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4 to 9. What were the different reactions to the woman’s actions?</a:t>
            </a:r>
          </a:p>
          <a:p>
            <a:pPr algn="l">
              <a:lnSpc>
                <a:spcPts val="2600"/>
              </a:lnSpc>
              <a:spcBef>
                <a:spcPts val="0"/>
              </a:spcBef>
            </a:pPr>
            <a:r>
              <a:rPr lang="en-GB" sz="1600" kern="0" dirty="0" smtClean="0">
                <a:solidFill>
                  <a:schemeClr val="tx1"/>
                </a:solidFill>
                <a:latin typeface="Chalkboard"/>
              </a:rPr>
              <a:t>Some were indignant and said, “Why has this ointment been wasted?”</a:t>
            </a:r>
          </a:p>
          <a:p>
            <a:pPr algn="l">
              <a:lnSpc>
                <a:spcPts val="2600"/>
              </a:lnSpc>
              <a:spcBef>
                <a:spcPts val="0"/>
              </a:spcBef>
            </a:pPr>
            <a:r>
              <a:rPr lang="en-GB" sz="1600" kern="0" dirty="0" smtClean="0">
                <a:solidFill>
                  <a:schemeClr val="tx1"/>
                </a:solidFill>
                <a:latin typeface="Chalkboard"/>
              </a:rPr>
              <a:t>Jesus said:</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She has done a good work for me</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She has anointed my body before burial</a:t>
            </a:r>
          </a:p>
          <a:p>
            <a:pPr marL="1028700" lvl="1">
              <a:lnSpc>
                <a:spcPts val="2600"/>
              </a:lnSpc>
              <a:spcBef>
                <a:spcPts val="0"/>
              </a:spcBef>
              <a:buFont typeface="Wingdings" panose="05000000000000000000" pitchFamily="2" charset="2"/>
              <a:buChar char="Ø"/>
            </a:pPr>
            <a:r>
              <a:rPr lang="en-GB" sz="1600" kern="0" dirty="0" smtClean="0">
                <a:solidFill>
                  <a:schemeClr val="tx1"/>
                </a:solidFill>
                <a:latin typeface="Chalkboard"/>
              </a:rPr>
              <a:t>Her actions would be preached as part of the Good News</a:t>
            </a:r>
            <a:endParaRPr lang="en-GB" sz="1600" kern="0" dirty="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20" name="Subtitle 2"/>
          <p:cNvSpPr txBox="1">
            <a:spLocks/>
          </p:cNvSpPr>
          <p:nvPr/>
        </p:nvSpPr>
        <p:spPr bwMode="auto">
          <a:xfrm>
            <a:off x="1419229" y="1516313"/>
            <a:ext cx="7379793" cy="3471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4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10 and 11. What did one of the disciples do, and who was it?</a:t>
            </a:r>
          </a:p>
          <a:p>
            <a:pPr algn="l">
              <a:lnSpc>
                <a:spcPts val="2400"/>
              </a:lnSpc>
              <a:spcBef>
                <a:spcPts val="0"/>
              </a:spcBef>
            </a:pPr>
            <a:r>
              <a:rPr lang="en-GB" sz="1600" kern="0" dirty="0" smtClean="0">
                <a:solidFill>
                  <a:schemeClr val="tx1"/>
                </a:solidFill>
                <a:latin typeface="Chalkboard"/>
              </a:rPr>
              <a:t>Judas Iscariot went to the chief priests to betray Jesus to them and looked for a suitable opportunity to do so.</a:t>
            </a:r>
          </a:p>
          <a:p>
            <a:pPr algn="l">
              <a:lnSpc>
                <a:spcPts val="24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12 to 16. How did the disciples know where to prepare the Passover?</a:t>
            </a:r>
          </a:p>
          <a:p>
            <a:pPr algn="l">
              <a:lnSpc>
                <a:spcPts val="2400"/>
              </a:lnSpc>
              <a:spcBef>
                <a:spcPts val="0"/>
              </a:spcBef>
            </a:pPr>
            <a:r>
              <a:rPr lang="en-GB" sz="1600" kern="0" dirty="0" smtClean="0">
                <a:solidFill>
                  <a:schemeClr val="tx1"/>
                </a:solidFill>
                <a:latin typeface="Chalkboard"/>
              </a:rPr>
              <a:t>They were to go and follow a man carrying a pitcher of water. The house where he went was the place to prepare..</a:t>
            </a:r>
          </a:p>
          <a:p>
            <a:pPr algn="l">
              <a:lnSpc>
                <a:spcPts val="24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17 to 21. What awful news did Jesus tell his disciples about one of them?</a:t>
            </a:r>
          </a:p>
          <a:p>
            <a:pPr algn="l">
              <a:lnSpc>
                <a:spcPts val="2400"/>
              </a:lnSpc>
              <a:spcBef>
                <a:spcPts val="0"/>
              </a:spcBef>
            </a:pPr>
            <a:r>
              <a:rPr lang="en-GB" sz="1600" kern="0" dirty="0" smtClean="0">
                <a:solidFill>
                  <a:schemeClr val="tx1"/>
                </a:solidFill>
                <a:latin typeface="Chalkboard"/>
              </a:rPr>
              <a:t>He told them “one of you will betray me—he who eats with me.” and “it would be better for that man if he had not been born.”</a:t>
            </a:r>
            <a:endParaRPr lang="en-GB" sz="1600" b="1" kern="0" dirty="0" smtClean="0">
              <a:solidFill>
                <a:schemeClr val="tx1"/>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20" name="Subtitle 2"/>
          <p:cNvSpPr txBox="1">
            <a:spLocks/>
          </p:cNvSpPr>
          <p:nvPr/>
        </p:nvSpPr>
        <p:spPr bwMode="auto">
          <a:xfrm>
            <a:off x="1425450" y="1491630"/>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22 to 26. What did Jesus tell his disciples about the significance of the meal they were having?</a:t>
            </a:r>
          </a:p>
          <a:p>
            <a:pPr algn="l">
              <a:lnSpc>
                <a:spcPts val="2600"/>
              </a:lnSpc>
              <a:spcBef>
                <a:spcPts val="0"/>
              </a:spcBef>
            </a:pPr>
            <a:r>
              <a:rPr lang="en-GB" sz="1600" kern="0" dirty="0" smtClean="0">
                <a:solidFill>
                  <a:schemeClr val="tx1"/>
                </a:solidFill>
                <a:latin typeface="Chalkboard"/>
              </a:rPr>
              <a:t>Jesus said about the bread, “Take, eat. This is my body.” </a:t>
            </a:r>
          </a:p>
          <a:p>
            <a:pPr algn="l">
              <a:lnSpc>
                <a:spcPts val="2600"/>
              </a:lnSpc>
              <a:spcBef>
                <a:spcPts val="0"/>
              </a:spcBef>
            </a:pPr>
            <a:r>
              <a:rPr lang="en-GB" sz="1600" kern="0" dirty="0" smtClean="0">
                <a:solidFill>
                  <a:schemeClr val="tx1"/>
                </a:solidFill>
                <a:latin typeface="Chalkboard"/>
              </a:rPr>
              <a:t>He then took the cup, and said to them, “This is my blood of the new covenant, which is poured out for many.” He then said that he would not drink wine again until the Kingdom of God came.</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27 to 31. What did Jesus warn his disciples about?</a:t>
            </a:r>
          </a:p>
          <a:p>
            <a:pPr algn="l">
              <a:lnSpc>
                <a:spcPts val="2600"/>
              </a:lnSpc>
              <a:spcBef>
                <a:spcPts val="0"/>
              </a:spcBef>
            </a:pPr>
            <a:r>
              <a:rPr lang="en-GB" sz="1600" kern="0" dirty="0" smtClean="0">
                <a:solidFill>
                  <a:schemeClr val="tx1"/>
                </a:solidFill>
                <a:latin typeface="Chalkboard"/>
              </a:rPr>
              <a:t>He warned that all of them would be made to stumble because of him, and that Peter would actually deny him three times.</a:t>
            </a: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709106" y="12592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defRPr/>
            </a:pPr>
            <a:r>
              <a:rPr lang="en-GB" sz="1800" b="1" kern="0" dirty="0" smtClean="0">
                <a:solidFill>
                  <a:srgbClr val="333333"/>
                </a:solidFill>
                <a:latin typeface="Chalkboard"/>
              </a:rPr>
              <a:t>2. Questions</a:t>
            </a:r>
          </a:p>
          <a:p>
            <a:pPr algn="l">
              <a:buClr>
                <a:srgbClr val="000000"/>
              </a:buClr>
              <a:defRPr/>
            </a:pPr>
            <a:endParaRPr lang="en-GB" sz="1800" i="1" kern="0" dirty="0" smtClean="0">
              <a:solidFill>
                <a:srgbClr val="333333"/>
              </a:solidFill>
            </a:endParaRPr>
          </a:p>
          <a:p>
            <a:pPr algn="l">
              <a:buClr>
                <a:srgbClr val="000000"/>
              </a:buClr>
              <a:defRPr/>
            </a:pPr>
            <a:endParaRPr lang="en-GB" sz="1800" b="1" kern="0" dirty="0">
              <a:solidFill>
                <a:srgbClr val="333333"/>
              </a:solidFill>
              <a:latin typeface="Candara" panose="020E0502030303020204" pitchFamily="34" charset="0"/>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11" name="Subtitle 2"/>
          <p:cNvSpPr txBox="1">
            <a:spLocks/>
          </p:cNvSpPr>
          <p:nvPr/>
        </p:nvSpPr>
        <p:spPr bwMode="auto">
          <a:xfrm>
            <a:off x="1449250" y="1469916"/>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32 to 34. What did Jesus ask his disciples to do?</a:t>
            </a:r>
          </a:p>
          <a:p>
            <a:pPr algn="l">
              <a:lnSpc>
                <a:spcPts val="2600"/>
              </a:lnSpc>
              <a:spcBef>
                <a:spcPts val="0"/>
              </a:spcBef>
            </a:pPr>
            <a:r>
              <a:rPr lang="en-GB" sz="1600" kern="0" dirty="0" smtClean="0">
                <a:solidFill>
                  <a:schemeClr val="tx1"/>
                </a:solidFill>
                <a:latin typeface="Chalkboard"/>
              </a:rPr>
              <a:t>He asked all of them to sit there while he prayed. He also asked Peter, James and John to “Stay here, and watch.”</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35 and 36. What did Jesus ask God to do for him?</a:t>
            </a:r>
          </a:p>
          <a:p>
            <a:pPr algn="l">
              <a:lnSpc>
                <a:spcPts val="2600"/>
              </a:lnSpc>
              <a:spcBef>
                <a:spcPts val="0"/>
              </a:spcBef>
            </a:pPr>
            <a:r>
              <a:rPr lang="en-GB" sz="1600" kern="0" dirty="0" smtClean="0">
                <a:solidFill>
                  <a:schemeClr val="tx1"/>
                </a:solidFill>
                <a:latin typeface="Chalkboard"/>
              </a:rPr>
              <a:t>He prayed “Please remove this cup from me. However, not what I desire, but what you desire.”</a:t>
            </a:r>
          </a:p>
          <a:p>
            <a:pPr algn="l">
              <a:lnSpc>
                <a:spcPts val="25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37 to 42. What were the disciples doing and what did Jesus say about them?</a:t>
            </a:r>
          </a:p>
          <a:p>
            <a:pPr algn="l">
              <a:lnSpc>
                <a:spcPts val="2600"/>
              </a:lnSpc>
              <a:spcBef>
                <a:spcPts val="0"/>
              </a:spcBef>
            </a:pPr>
            <a:r>
              <a:rPr lang="en-GB" sz="1600" kern="0" dirty="0" smtClean="0">
                <a:solidFill>
                  <a:schemeClr val="tx1"/>
                </a:solidFill>
                <a:latin typeface="Chalkboard"/>
              </a:rPr>
              <a:t>They all fell asleep. Jesus said “The spirit indeed is willing, but the flesh is weak.”</a:t>
            </a:r>
          </a:p>
        </p:txBody>
      </p:sp>
    </p:spTree>
    <p:extLst>
      <p:ext uri="{BB962C8B-B14F-4D97-AF65-F5344CB8AC3E}">
        <p14:creationId xmlns:p14="http://schemas.microsoft.com/office/powerpoint/2010/main" val="36819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11" name="Subtitle 2"/>
          <p:cNvSpPr txBox="1">
            <a:spLocks/>
          </p:cNvSpPr>
          <p:nvPr/>
        </p:nvSpPr>
        <p:spPr bwMode="auto">
          <a:xfrm>
            <a:off x="1425450" y="1471414"/>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43 to 47. Who came looking for Jesus and what did Judas do?</a:t>
            </a:r>
          </a:p>
          <a:p>
            <a:pPr algn="l">
              <a:lnSpc>
                <a:spcPts val="2600"/>
              </a:lnSpc>
              <a:spcBef>
                <a:spcPts val="0"/>
              </a:spcBef>
            </a:pPr>
            <a:r>
              <a:rPr lang="en-GB" sz="1600" kern="0" dirty="0" smtClean="0">
                <a:solidFill>
                  <a:schemeClr val="tx1"/>
                </a:solidFill>
                <a:latin typeface="Chalkboard"/>
              </a:rPr>
              <a:t>Judas came from the chief priests, scribes and elders with a large group who were carrying swords and clubs. He called Jesus ‘Rabbi’ and identified him with a kiss.</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48 and 49. What did Jesus say about his arrest?</a:t>
            </a:r>
          </a:p>
          <a:p>
            <a:pPr algn="l">
              <a:lnSpc>
                <a:spcPts val="2600"/>
              </a:lnSpc>
              <a:spcBef>
                <a:spcPts val="0"/>
              </a:spcBef>
            </a:pPr>
            <a:r>
              <a:rPr lang="en-GB" sz="1600" kern="0" dirty="0" smtClean="0">
                <a:solidFill>
                  <a:schemeClr val="tx1"/>
                </a:solidFill>
                <a:latin typeface="Chalkboard"/>
              </a:rPr>
              <a:t>He said they didn’t arrest him when he regularly taught in the temple, but that the Scriptures had to be fulfilled.</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50 to 52. What did the disciples do?</a:t>
            </a:r>
          </a:p>
          <a:p>
            <a:pPr algn="l">
              <a:lnSpc>
                <a:spcPts val="2600"/>
              </a:lnSpc>
              <a:spcBef>
                <a:spcPts val="0"/>
              </a:spcBef>
            </a:pPr>
            <a:r>
              <a:rPr lang="en-GB" sz="1600" kern="0" dirty="0" smtClean="0">
                <a:solidFill>
                  <a:schemeClr val="tx1"/>
                </a:solidFill>
                <a:latin typeface="Chalkboard"/>
              </a:rPr>
              <a:t>They all forsook him and fled.</a:t>
            </a:r>
          </a:p>
        </p:txBody>
      </p:sp>
    </p:spTree>
    <p:extLst>
      <p:ext uri="{BB962C8B-B14F-4D97-AF65-F5344CB8AC3E}">
        <p14:creationId xmlns:p14="http://schemas.microsoft.com/office/powerpoint/2010/main" val="36819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20 Mark 14</a:t>
            </a:r>
            <a:endParaRPr lang="en-GB" sz="2000" b="1" kern="0" dirty="0">
              <a:solidFill>
                <a:srgbClr val="000000"/>
              </a:solidFill>
              <a:latin typeface="Chalkboard"/>
            </a:endParaRPr>
          </a:p>
        </p:txBody>
      </p:sp>
      <p:sp>
        <p:nvSpPr>
          <p:cNvPr id="11" name="Subtitle 2"/>
          <p:cNvSpPr txBox="1">
            <a:spLocks/>
          </p:cNvSpPr>
          <p:nvPr/>
        </p:nvSpPr>
        <p:spPr bwMode="auto">
          <a:xfrm>
            <a:off x="1447491" y="1491630"/>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53 and 54. Where did Peter go to?</a:t>
            </a:r>
          </a:p>
          <a:p>
            <a:pPr algn="l">
              <a:lnSpc>
                <a:spcPts val="2600"/>
              </a:lnSpc>
              <a:spcBef>
                <a:spcPts val="0"/>
              </a:spcBef>
            </a:pPr>
            <a:r>
              <a:rPr lang="en-GB" sz="1600" kern="0" dirty="0" smtClean="0">
                <a:solidFill>
                  <a:schemeClr val="tx1"/>
                </a:solidFill>
                <a:latin typeface="Chalkboard"/>
              </a:rPr>
              <a:t>Peter followed at a distance to the court of the high priest and sat by a fire.</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55 to 59. What did the chief priests and council do?</a:t>
            </a:r>
          </a:p>
          <a:p>
            <a:pPr algn="l">
              <a:lnSpc>
                <a:spcPts val="2600"/>
              </a:lnSpc>
              <a:spcBef>
                <a:spcPts val="0"/>
              </a:spcBef>
            </a:pPr>
            <a:r>
              <a:rPr lang="en-GB" sz="1600" kern="0" dirty="0" smtClean="0">
                <a:solidFill>
                  <a:schemeClr val="tx1"/>
                </a:solidFill>
                <a:latin typeface="Chalkboard"/>
              </a:rPr>
              <a:t>The chief priests tried to find false witnesses against Jesus so they could put him to death.</a:t>
            </a:r>
          </a:p>
          <a:p>
            <a:pPr algn="l">
              <a:lnSpc>
                <a:spcPts val="2600"/>
              </a:lnSpc>
              <a:spcBef>
                <a:spcPts val="0"/>
              </a:spcBef>
            </a:pPr>
            <a:r>
              <a:rPr lang="en-GB" sz="1600" b="1" kern="0" dirty="0">
                <a:solidFill>
                  <a:schemeClr val="tx1"/>
                </a:solidFill>
                <a:latin typeface="Chalkboard"/>
              </a:rPr>
              <a:t>v </a:t>
            </a:r>
            <a:r>
              <a:rPr lang="en-GB" sz="1600" b="1" kern="0" dirty="0" smtClean="0">
                <a:solidFill>
                  <a:schemeClr val="tx1"/>
                </a:solidFill>
                <a:latin typeface="Chalkboard"/>
              </a:rPr>
              <a:t>60 and 61. What questions did the high priest ask Jesus?</a:t>
            </a:r>
          </a:p>
          <a:p>
            <a:pPr algn="l">
              <a:lnSpc>
                <a:spcPts val="2600"/>
              </a:lnSpc>
              <a:spcBef>
                <a:spcPts val="0"/>
              </a:spcBef>
            </a:pPr>
            <a:r>
              <a:rPr lang="en-GB" sz="1600" kern="0" dirty="0" smtClean="0">
                <a:solidFill>
                  <a:schemeClr val="tx1"/>
                </a:solidFill>
                <a:latin typeface="Chalkboard"/>
              </a:rPr>
              <a:t>He first asked Jesus about the testimony of the false witnesses. He then asked if he were “the Christ, the Son of the Blessed?”</a:t>
            </a:r>
          </a:p>
        </p:txBody>
      </p:sp>
    </p:spTree>
    <p:extLst>
      <p:ext uri="{BB962C8B-B14F-4D97-AF65-F5344CB8AC3E}">
        <p14:creationId xmlns:p14="http://schemas.microsoft.com/office/powerpoint/2010/main" val="36819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1601</TotalTime>
  <Words>1025</Words>
  <Application>Microsoft Office PowerPoint</Application>
  <PresentationFormat>On-screen Show (16:9)</PresentationFormat>
  <Paragraphs>142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121</cp:revision>
  <dcterms:created xsi:type="dcterms:W3CDTF">2020-04-16T13:12:45Z</dcterms:created>
  <dcterms:modified xsi:type="dcterms:W3CDTF">2020-04-20T17:21:56Z</dcterms:modified>
</cp:coreProperties>
</file>