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0" r:id="rId3"/>
    <p:sldId id="271" r:id="rId4"/>
    <p:sldId id="263" r:id="rId5"/>
    <p:sldId id="264" r:id="rId6"/>
    <p:sldId id="277" r:id="rId7"/>
    <p:sldId id="278" r:id="rId8"/>
    <p:sldId id="279" r:id="rId9"/>
    <p:sldId id="266" r:id="rId10"/>
    <p:sldId id="275" r:id="rId11"/>
    <p:sldId id="267"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20/04/2020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20/04/2020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20/04/2020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20/04/2020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20/04/2020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20/04/2020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24"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79"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31:</a:t>
            </a:r>
          </a:p>
          <a:p>
            <a:pPr marL="457200" lvl="1" indent="0">
              <a:buClr>
                <a:srgbClr val="000000"/>
              </a:buClr>
              <a:buNone/>
            </a:pPr>
            <a:r>
              <a:rPr lang="en-GB" sz="1600" b="1" dirty="0">
                <a:solidFill>
                  <a:srgbClr val="333333"/>
                </a:solidFill>
                <a:latin typeface="Chalkboard"/>
              </a:rPr>
              <a:t>Why did Jesus die?</a:t>
            </a:r>
          </a:p>
        </p:txBody>
      </p:sp>
      <p:sp>
        <p:nvSpPr>
          <p:cNvPr id="104"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105" name="TextBox 104"/>
          <p:cNvSpPr txBox="1"/>
          <p:nvPr/>
        </p:nvSpPr>
        <p:spPr>
          <a:xfrm>
            <a:off x="2539979" y="1707654"/>
            <a:ext cx="5673774" cy="2637773"/>
          </a:xfrm>
          <a:prstGeom prst="rect">
            <a:avLst/>
          </a:prstGeom>
          <a:solidFill>
            <a:srgbClr val="FFFFCC"/>
          </a:solidFill>
        </p:spPr>
        <p:txBody>
          <a:bodyPr wrap="square" rtlCol="0">
            <a:spAutoFit/>
          </a:bodyPr>
          <a:lstStyle/>
          <a:p>
            <a:pPr marL="0" marR="0" lvl="0" indent="0" algn="ctr" defTabSz="914400" eaLnBrk="1" fontAlgn="base" latinLnBrk="0" hangingPunct="1">
              <a:lnSpc>
                <a:spcPts val="2000"/>
              </a:lnSpc>
              <a:buClrTx/>
              <a:buSzTx/>
              <a:buFontTx/>
              <a:buNone/>
              <a:tabLst/>
              <a:defRPr/>
            </a:pPr>
            <a:r>
              <a:rPr kumimoji="0" lang="en-GB" sz="1600" b="1" i="0" u="none" strike="noStrike" kern="0" cap="none" spc="0" normalizeH="0" noProof="0" dirty="0" smtClean="0">
                <a:ln>
                  <a:noFill/>
                </a:ln>
                <a:effectLst/>
                <a:uLnTx/>
                <a:uFillTx/>
                <a:latin typeface="Chalkboard"/>
              </a:rPr>
              <a:t>Main point(s)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p:txBody>
      </p:sp>
      <p:sp>
        <p:nvSpPr>
          <p:cNvPr id="106" name="TextBox 105"/>
          <p:cNvSpPr txBox="1"/>
          <p:nvPr/>
        </p:nvSpPr>
        <p:spPr>
          <a:xfrm>
            <a:off x="868937" y="1699280"/>
            <a:ext cx="1512168" cy="2657138"/>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000"/>
              </a:lnSpc>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noProof="0" dirty="0" smtClean="0">
              <a:ln>
                <a:noFill/>
              </a:ln>
              <a:effectLst/>
              <a:uLnTx/>
              <a:uFillTx/>
            </a:endParaRPr>
          </a:p>
        </p:txBody>
      </p:sp>
      <p:sp>
        <p:nvSpPr>
          <p:cNvPr id="107" name="TextBox 106"/>
          <p:cNvSpPr txBox="1"/>
          <p:nvPr/>
        </p:nvSpPr>
        <p:spPr>
          <a:xfrm>
            <a:off x="1085468" y="2124845"/>
            <a:ext cx="1289152" cy="605294"/>
          </a:xfrm>
          <a:prstGeom prst="rect">
            <a:avLst/>
          </a:prstGeom>
          <a:noFill/>
        </p:spPr>
        <p:txBody>
          <a:bodyPr wrap="square" rtlCol="0">
            <a:spAutoFit/>
          </a:bodyPr>
          <a:lstStyle/>
          <a:p>
            <a:pPr fontAlgn="base">
              <a:lnSpc>
                <a:spcPts val="2000"/>
              </a:lnSpc>
            </a:pPr>
            <a:r>
              <a:rPr lang="en-GB" sz="1600" dirty="0">
                <a:latin typeface="Chalkboard"/>
              </a:rPr>
              <a:t>1 Peter 3 v 18 </a:t>
            </a:r>
          </a:p>
        </p:txBody>
      </p:sp>
      <p:sp>
        <p:nvSpPr>
          <p:cNvPr id="108" name="TextBox 107"/>
          <p:cNvSpPr txBox="1"/>
          <p:nvPr/>
        </p:nvSpPr>
        <p:spPr>
          <a:xfrm>
            <a:off x="2570091" y="2124843"/>
            <a:ext cx="5787678" cy="348813"/>
          </a:xfrm>
          <a:prstGeom prst="rect">
            <a:avLst/>
          </a:prstGeom>
          <a:noFill/>
        </p:spPr>
        <p:txBody>
          <a:bodyPr wrap="square" rtlCol="0">
            <a:spAutoFit/>
          </a:bodyPr>
          <a:lstStyle/>
          <a:p>
            <a:pPr fontAlgn="base">
              <a:lnSpc>
                <a:spcPts val="2000"/>
              </a:lnSpc>
            </a:pPr>
            <a:r>
              <a:rPr lang="en-GB" sz="1600" dirty="0">
                <a:latin typeface="Chalkboard"/>
              </a:rPr>
              <a:t>Jesus being righteous died for us who are unrighteous.</a:t>
            </a:r>
          </a:p>
        </p:txBody>
      </p:sp>
      <p:sp>
        <p:nvSpPr>
          <p:cNvPr id="109" name="TextBox 108"/>
          <p:cNvSpPr txBox="1"/>
          <p:nvPr/>
        </p:nvSpPr>
        <p:spPr>
          <a:xfrm>
            <a:off x="1075087" y="2810751"/>
            <a:ext cx="1306017" cy="605294"/>
          </a:xfrm>
          <a:prstGeom prst="rect">
            <a:avLst/>
          </a:prstGeom>
          <a:noFill/>
        </p:spPr>
        <p:txBody>
          <a:bodyPr wrap="square" rtlCol="0">
            <a:spAutoFit/>
          </a:bodyPr>
          <a:lstStyle/>
          <a:p>
            <a:pPr fontAlgn="base">
              <a:lnSpc>
                <a:spcPts val="2000"/>
              </a:lnSpc>
            </a:pPr>
            <a:r>
              <a:rPr lang="nb-NO" sz="1600" dirty="0">
                <a:latin typeface="Chalkboard"/>
              </a:rPr>
              <a:t>Ephesians 5 v 2 </a:t>
            </a:r>
            <a:endParaRPr lang="en-GB" sz="1600" dirty="0">
              <a:latin typeface="Chalkboard"/>
            </a:endParaRPr>
          </a:p>
        </p:txBody>
      </p:sp>
      <p:sp>
        <p:nvSpPr>
          <p:cNvPr id="110" name="TextBox 109"/>
          <p:cNvSpPr txBox="1"/>
          <p:nvPr/>
        </p:nvSpPr>
        <p:spPr>
          <a:xfrm>
            <a:off x="2570091" y="2798034"/>
            <a:ext cx="5787678" cy="348813"/>
          </a:xfrm>
          <a:prstGeom prst="rect">
            <a:avLst/>
          </a:prstGeom>
          <a:noFill/>
        </p:spPr>
        <p:txBody>
          <a:bodyPr wrap="square" rtlCol="0">
            <a:spAutoFit/>
          </a:bodyPr>
          <a:lstStyle/>
          <a:p>
            <a:pPr fontAlgn="base">
              <a:lnSpc>
                <a:spcPts val="2000"/>
              </a:lnSpc>
            </a:pPr>
            <a:r>
              <a:rPr lang="en-GB" sz="1600" dirty="0">
                <a:latin typeface="Chalkboard"/>
              </a:rPr>
              <a:t>Christ’s loving sacrifice was to make us acceptable to </a:t>
            </a:r>
            <a:r>
              <a:rPr lang="en-GB" sz="1600" dirty="0" smtClean="0">
                <a:latin typeface="Chalkboard"/>
              </a:rPr>
              <a:t>God.</a:t>
            </a:r>
            <a:endParaRPr lang="en-GB" sz="1600" dirty="0">
              <a:latin typeface="Chalkboard"/>
            </a:endParaRPr>
          </a:p>
        </p:txBody>
      </p:sp>
      <p:sp>
        <p:nvSpPr>
          <p:cNvPr id="111" name="TextBox 110"/>
          <p:cNvSpPr txBox="1"/>
          <p:nvPr/>
        </p:nvSpPr>
        <p:spPr>
          <a:xfrm>
            <a:off x="1146797" y="3553460"/>
            <a:ext cx="1306017" cy="605294"/>
          </a:xfrm>
          <a:prstGeom prst="rect">
            <a:avLst/>
          </a:prstGeom>
          <a:noFill/>
        </p:spPr>
        <p:txBody>
          <a:bodyPr wrap="square" rtlCol="0">
            <a:spAutoFit/>
          </a:bodyPr>
          <a:lstStyle/>
          <a:p>
            <a:pPr fontAlgn="base">
              <a:lnSpc>
                <a:spcPts val="2000"/>
              </a:lnSpc>
            </a:pPr>
            <a:r>
              <a:rPr lang="en-GB" sz="1600" dirty="0">
                <a:latin typeface="Chalkboard"/>
              </a:rPr>
              <a:t>1 John 3 v 16 </a:t>
            </a:r>
          </a:p>
        </p:txBody>
      </p:sp>
      <p:sp>
        <p:nvSpPr>
          <p:cNvPr id="112" name="TextBox 111"/>
          <p:cNvSpPr txBox="1"/>
          <p:nvPr/>
        </p:nvSpPr>
        <p:spPr>
          <a:xfrm>
            <a:off x="2570091" y="3553460"/>
            <a:ext cx="5787678" cy="605294"/>
          </a:xfrm>
          <a:prstGeom prst="rect">
            <a:avLst/>
          </a:prstGeom>
          <a:noFill/>
        </p:spPr>
        <p:txBody>
          <a:bodyPr wrap="square" rtlCol="0">
            <a:spAutoFit/>
          </a:bodyPr>
          <a:lstStyle/>
          <a:p>
            <a:pPr fontAlgn="base">
              <a:lnSpc>
                <a:spcPts val="2000"/>
              </a:lnSpc>
            </a:pPr>
            <a:r>
              <a:rPr lang="en-GB" sz="1600" dirty="0">
                <a:latin typeface="Chalkboard"/>
              </a:rPr>
              <a:t>We should follow Christ’s example in living our lives for the benefit of others.</a:t>
            </a:r>
          </a:p>
        </p:txBody>
      </p:sp>
    </p:spTree>
    <p:extLst>
      <p:ext uri="{BB962C8B-B14F-4D97-AF65-F5344CB8AC3E}">
        <p14:creationId xmlns:p14="http://schemas.microsoft.com/office/powerpoint/2010/main" val="162500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11</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46"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47" name="Subtitle 2"/>
          <p:cNvSpPr txBox="1">
            <a:spLocks/>
          </p:cNvSpPr>
          <p:nvPr/>
        </p:nvSpPr>
        <p:spPr bwMode="auto">
          <a:xfrm>
            <a:off x="1425450" y="1414861"/>
            <a:ext cx="6400800" cy="189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chemeClr val="tx1"/>
                </a:solidFill>
                <a:latin typeface="Chalkboard"/>
              </a:rPr>
              <a:t>What we will see in this chapter:</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Jesus </a:t>
            </a:r>
            <a:r>
              <a:rPr lang="en-GB" sz="1600" dirty="0">
                <a:solidFill>
                  <a:schemeClr val="tx1"/>
                </a:solidFill>
                <a:latin typeface="Chalkboard"/>
              </a:rPr>
              <a:t>feeds 4,000</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Jesus </a:t>
            </a:r>
            <a:r>
              <a:rPr lang="en-GB" sz="1600" dirty="0">
                <a:solidFill>
                  <a:schemeClr val="tx1"/>
                </a:solidFill>
                <a:latin typeface="Chalkboard"/>
              </a:rPr>
              <a:t>warning about false leaders</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Who </a:t>
            </a:r>
            <a:r>
              <a:rPr lang="en-GB" sz="1600" dirty="0">
                <a:solidFill>
                  <a:schemeClr val="tx1"/>
                </a:solidFill>
                <a:latin typeface="Chalkboard"/>
              </a:rPr>
              <a:t>Peter believed Jesus was</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Jesus </a:t>
            </a:r>
            <a:r>
              <a:rPr lang="en-GB" sz="1600" dirty="0">
                <a:solidFill>
                  <a:schemeClr val="tx1"/>
                </a:solidFill>
                <a:latin typeface="Chalkboard"/>
              </a:rPr>
              <a:t>revealed how he was to die</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Peter’s </a:t>
            </a:r>
            <a:r>
              <a:rPr lang="en-GB" sz="1600" dirty="0">
                <a:solidFill>
                  <a:schemeClr val="tx1"/>
                </a:solidFill>
                <a:latin typeface="Chalkboard"/>
              </a:rPr>
              <a:t>rebuke by Jesus</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Jesus </a:t>
            </a:r>
            <a:r>
              <a:rPr lang="en-GB" sz="1600" dirty="0">
                <a:solidFill>
                  <a:schemeClr val="tx1"/>
                </a:solidFill>
                <a:latin typeface="Chalkboard"/>
              </a:rPr>
              <a:t>said what following him meant</a:t>
            </a: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 Let us read Mark 8</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4"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43"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44" name="Subtitle 2"/>
          <p:cNvSpPr txBox="1">
            <a:spLocks/>
          </p:cNvSpPr>
          <p:nvPr/>
        </p:nvSpPr>
        <p:spPr bwMode="auto">
          <a:xfrm>
            <a:off x="1159271" y="1556133"/>
            <a:ext cx="7523811"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 to 3. How long had the multitude stayed with Jesus and what did he say about it? </a:t>
            </a:r>
          </a:p>
          <a:p>
            <a:pPr algn="l">
              <a:lnSpc>
                <a:spcPts val="2600"/>
              </a:lnSpc>
              <a:spcBef>
                <a:spcPts val="0"/>
              </a:spcBef>
            </a:pPr>
            <a:r>
              <a:rPr lang="en-GB" sz="1600" kern="0" dirty="0">
                <a:solidFill>
                  <a:schemeClr val="tx1"/>
                </a:solidFill>
                <a:latin typeface="Chalkboard"/>
              </a:rPr>
              <a:t>After the crowds had stayed with him for three days, Jesus said he had compassion on them because they had eaten nothing</a:t>
            </a:r>
            <a:r>
              <a:rPr lang="en-GB" sz="1600" kern="0" dirty="0" smtClean="0">
                <a:solidFill>
                  <a:schemeClr val="tx1"/>
                </a:solidFill>
                <a:latin typeface="Chalkboard"/>
              </a:rPr>
              <a:t>.</a:t>
            </a:r>
          </a:p>
          <a:p>
            <a:pPr algn="l">
              <a:lnSpc>
                <a:spcPts val="2600"/>
              </a:lnSpc>
              <a:spcBef>
                <a:spcPts val="0"/>
              </a:spcBef>
            </a:pPr>
            <a:r>
              <a:rPr lang="en-GB" sz="1600" b="1" kern="0" dirty="0" smtClean="0">
                <a:solidFill>
                  <a:schemeClr val="tx1"/>
                </a:solidFill>
                <a:latin typeface="Chalkboard"/>
              </a:rPr>
              <a:t>v </a:t>
            </a:r>
            <a:r>
              <a:rPr lang="en-GB" sz="1600" b="1" kern="0" dirty="0" smtClean="0">
                <a:solidFill>
                  <a:schemeClr val="tx1"/>
                </a:solidFill>
                <a:latin typeface="Chalkboard"/>
              </a:rPr>
              <a:t>4 to 9. What did Jesus do?</a:t>
            </a:r>
          </a:p>
          <a:p>
            <a:pPr algn="l">
              <a:lnSpc>
                <a:spcPts val="2600"/>
              </a:lnSpc>
              <a:spcBef>
                <a:spcPts val="0"/>
              </a:spcBef>
            </a:pPr>
            <a:r>
              <a:rPr lang="en-GB" sz="1600" kern="0" dirty="0" smtClean="0">
                <a:solidFill>
                  <a:schemeClr val="tx1"/>
                </a:solidFill>
                <a:latin typeface="Chalkboard"/>
              </a:rPr>
              <a:t>He gave thanks for the loaves and broke them. He gave them to the disciples to give to the people. Then he did the same with the fish. He fed 4,000 and then sent them away.</a:t>
            </a:r>
          </a:p>
          <a:p>
            <a:pPr algn="l">
              <a:lnSpc>
                <a:spcPts val="2500"/>
              </a:lnSpc>
              <a:spcBef>
                <a:spcPts val="0"/>
              </a:spcBef>
            </a:pPr>
            <a:endParaRPr lang="en-GB" sz="1600" kern="0" dirty="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3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40" name="Subtitle 2"/>
          <p:cNvSpPr txBox="1">
            <a:spLocks/>
          </p:cNvSpPr>
          <p:nvPr/>
        </p:nvSpPr>
        <p:spPr bwMode="auto">
          <a:xfrm>
            <a:off x="1115616" y="1660386"/>
            <a:ext cx="7523811"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10 to 12. What did the Pharisees want from Jesus and what was his response</a:t>
            </a:r>
          </a:p>
          <a:p>
            <a:pPr algn="l">
              <a:lnSpc>
                <a:spcPts val="2600"/>
              </a:lnSpc>
              <a:spcBef>
                <a:spcPts val="0"/>
              </a:spcBef>
            </a:pPr>
            <a:r>
              <a:rPr lang="en-GB" sz="1600" kern="0" dirty="0" smtClean="0">
                <a:solidFill>
                  <a:schemeClr val="tx1"/>
                </a:solidFill>
                <a:latin typeface="Chalkboard"/>
              </a:rPr>
              <a:t>The Pharisees wanted a sign from him as a test.</a:t>
            </a:r>
          </a:p>
          <a:p>
            <a:pPr algn="l">
              <a:lnSpc>
                <a:spcPts val="2600"/>
              </a:lnSpc>
              <a:spcBef>
                <a:spcPts val="0"/>
              </a:spcBef>
            </a:pPr>
            <a:r>
              <a:rPr lang="en-GB" sz="1600" kern="0" dirty="0" smtClean="0">
                <a:solidFill>
                  <a:schemeClr val="tx1"/>
                </a:solidFill>
                <a:latin typeface="Chalkboard"/>
              </a:rPr>
              <a:t>Jesus said he would not give them one</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13 to 21. What was Jesus warning the disciples about? (Matthew 16 v 12 helps us.)</a:t>
            </a:r>
          </a:p>
          <a:p>
            <a:pPr algn="l">
              <a:lnSpc>
                <a:spcPts val="2600"/>
              </a:lnSpc>
              <a:spcBef>
                <a:spcPts val="0"/>
              </a:spcBef>
            </a:pPr>
            <a:r>
              <a:rPr lang="en-GB" sz="1600" kern="0" dirty="0" smtClean="0">
                <a:solidFill>
                  <a:schemeClr val="tx1"/>
                </a:solidFill>
                <a:latin typeface="Chalkboard"/>
              </a:rPr>
              <a:t>He was warning them to beware of the influence of the Pharisees and Herod, which was like the unseen action of yeast in bread.</a:t>
            </a: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24" name="Subtitle 2"/>
          <p:cNvSpPr txBox="1">
            <a:spLocks/>
          </p:cNvSpPr>
          <p:nvPr/>
        </p:nvSpPr>
        <p:spPr bwMode="auto">
          <a:xfrm>
            <a:off x="899592" y="1633514"/>
            <a:ext cx="7365751"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5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22 to 26. What was unusual about how Jesus healed the blind man?</a:t>
            </a:r>
          </a:p>
          <a:p>
            <a:pPr algn="l">
              <a:lnSpc>
                <a:spcPts val="2500"/>
              </a:lnSpc>
              <a:spcBef>
                <a:spcPts val="0"/>
              </a:spcBef>
            </a:pPr>
            <a:r>
              <a:rPr lang="en-GB" sz="1600" kern="0" dirty="0" smtClean="0">
                <a:solidFill>
                  <a:schemeClr val="tx1"/>
                </a:solidFill>
                <a:latin typeface="Chalkboard"/>
              </a:rPr>
              <a:t>He only partially healed him initially. After the man told Jesus he saw men like trees, he put his hands on his eyes again and he then saw clearly.</a:t>
            </a:r>
          </a:p>
          <a:p>
            <a:pPr algn="l">
              <a:lnSpc>
                <a:spcPts val="25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27 to 29. Who did Peter say Jesus was?</a:t>
            </a:r>
          </a:p>
          <a:p>
            <a:pPr algn="l">
              <a:lnSpc>
                <a:spcPts val="2500"/>
              </a:lnSpc>
              <a:spcBef>
                <a:spcPts val="0"/>
              </a:spcBef>
            </a:pPr>
            <a:r>
              <a:rPr lang="en-GB" sz="1600" kern="0" dirty="0" smtClean="0">
                <a:solidFill>
                  <a:schemeClr val="tx1"/>
                </a:solidFill>
                <a:latin typeface="Chalkboard"/>
              </a:rPr>
              <a:t>Peter confessed that Jesus was the “Christ”. </a:t>
            </a:r>
          </a:p>
          <a:p>
            <a:pPr algn="l">
              <a:lnSpc>
                <a:spcPts val="2500"/>
              </a:lnSpc>
              <a:spcBef>
                <a:spcPts val="0"/>
              </a:spcBef>
            </a:pPr>
            <a:endParaRPr lang="en-GB" sz="1600" b="1" kern="0" dirty="0" smtClean="0">
              <a:solidFill>
                <a:schemeClr val="tx1"/>
              </a:solidFill>
              <a:latin typeface="Chalkboard"/>
            </a:endParaRP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11" name="Subtitle 2"/>
          <p:cNvSpPr txBox="1">
            <a:spLocks/>
          </p:cNvSpPr>
          <p:nvPr/>
        </p:nvSpPr>
        <p:spPr bwMode="auto">
          <a:xfrm>
            <a:off x="962709" y="1624386"/>
            <a:ext cx="7365751"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5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30 to 33. What did Jesus then tell his disciples and why was Peter rebuked?</a:t>
            </a:r>
          </a:p>
          <a:p>
            <a:pPr algn="l">
              <a:lnSpc>
                <a:spcPts val="2500"/>
              </a:lnSpc>
              <a:spcBef>
                <a:spcPts val="0"/>
              </a:spcBef>
            </a:pPr>
            <a:r>
              <a:rPr lang="en-GB" sz="1600" kern="0" dirty="0" smtClean="0">
                <a:solidFill>
                  <a:schemeClr val="tx1"/>
                </a:solidFill>
                <a:latin typeface="Chalkboard"/>
              </a:rPr>
              <a:t>Jesus told them:</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not to tell anyone that he was the Christ. </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he must suffer, be rejected and die. </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he would then be raised from the dead. </a:t>
            </a:r>
          </a:p>
          <a:p>
            <a:pPr algn="l">
              <a:lnSpc>
                <a:spcPts val="2500"/>
              </a:lnSpc>
              <a:spcBef>
                <a:spcPts val="0"/>
              </a:spcBef>
            </a:pPr>
            <a:r>
              <a:rPr lang="en-GB" sz="1600" kern="0" dirty="0" smtClean="0">
                <a:solidFill>
                  <a:schemeClr val="tx1"/>
                </a:solidFill>
                <a:latin typeface="Chalkboard"/>
              </a:rPr>
              <a:t>Peter was rebuked for not accepting Jesus' message.</a:t>
            </a:r>
          </a:p>
          <a:p>
            <a:pPr algn="l">
              <a:lnSpc>
                <a:spcPts val="2500"/>
              </a:lnSpc>
              <a:spcBef>
                <a:spcPts val="0"/>
              </a:spcBef>
            </a:pPr>
            <a:endParaRPr lang="en-GB" sz="1600" b="1" kern="0" dirty="0" smtClean="0">
              <a:solidFill>
                <a:schemeClr val="tx1"/>
              </a:solidFill>
              <a:latin typeface="Chalkboard"/>
            </a:endParaRPr>
          </a:p>
        </p:txBody>
      </p:sp>
    </p:spTree>
    <p:extLst>
      <p:ext uri="{BB962C8B-B14F-4D97-AF65-F5344CB8AC3E}">
        <p14:creationId xmlns:p14="http://schemas.microsoft.com/office/powerpoint/2010/main" val="188958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12" name="Subtitle 2"/>
          <p:cNvSpPr txBox="1">
            <a:spLocks/>
          </p:cNvSpPr>
          <p:nvPr/>
        </p:nvSpPr>
        <p:spPr bwMode="auto">
          <a:xfrm>
            <a:off x="975014" y="1633514"/>
            <a:ext cx="7365751"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5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34 to 38. What did Jesus say about following him?</a:t>
            </a:r>
          </a:p>
          <a:p>
            <a:pPr algn="l">
              <a:lnSpc>
                <a:spcPts val="2500"/>
              </a:lnSpc>
              <a:spcBef>
                <a:spcPts val="0"/>
              </a:spcBef>
            </a:pPr>
            <a:r>
              <a:rPr lang="en-GB" sz="1600" kern="0" dirty="0" smtClean="0">
                <a:solidFill>
                  <a:schemeClr val="tx1"/>
                </a:solidFill>
                <a:latin typeface="Chalkboard"/>
              </a:rPr>
              <a:t>Those who wanted to follow him needed to:</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deny themselves</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take up their cross</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not be ashamed of being followers of Jesus. </a:t>
            </a:r>
          </a:p>
          <a:p>
            <a:pPr algn="l">
              <a:lnSpc>
                <a:spcPts val="2500"/>
              </a:lnSpc>
              <a:spcBef>
                <a:spcPts val="0"/>
              </a:spcBef>
            </a:pPr>
            <a:r>
              <a:rPr lang="en-GB" sz="1600" kern="0" dirty="0" smtClean="0">
                <a:solidFill>
                  <a:schemeClr val="tx1"/>
                </a:solidFill>
                <a:latin typeface="Chalkboard"/>
              </a:rPr>
              <a:t>When he comes, Jesus will be ashamed of those who are ashamed of him now.</a:t>
            </a:r>
          </a:p>
          <a:p>
            <a:pPr algn="l">
              <a:lnSpc>
                <a:spcPts val="2500"/>
              </a:lnSpc>
              <a:spcBef>
                <a:spcPts val="0"/>
              </a:spcBef>
            </a:pPr>
            <a:endParaRPr lang="en-GB" sz="1600" b="1" kern="0" dirty="0" smtClean="0">
              <a:solidFill>
                <a:schemeClr val="tx1"/>
              </a:solidFill>
              <a:latin typeface="Chalkboard"/>
            </a:endParaRPr>
          </a:p>
        </p:txBody>
      </p:sp>
    </p:spTree>
    <p:extLst>
      <p:ext uri="{BB962C8B-B14F-4D97-AF65-F5344CB8AC3E}">
        <p14:creationId xmlns:p14="http://schemas.microsoft.com/office/powerpoint/2010/main" val="79259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31:</a:t>
            </a:r>
          </a:p>
          <a:p>
            <a:pPr marL="457200" lvl="1" indent="0">
              <a:buClr>
                <a:srgbClr val="000000"/>
              </a:buClr>
              <a:buNone/>
            </a:pPr>
            <a:r>
              <a:rPr lang="en-GB" sz="1600" b="1" dirty="0">
                <a:solidFill>
                  <a:srgbClr val="333333"/>
                </a:solidFill>
                <a:latin typeface="Chalkboard"/>
              </a:rPr>
              <a:t>Why did Jesus die?</a:t>
            </a:r>
          </a:p>
        </p:txBody>
      </p:sp>
      <p:sp>
        <p:nvSpPr>
          <p:cNvPr id="15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14 Mark 8</a:t>
            </a:r>
            <a:endParaRPr lang="en-GB" sz="2000" b="1" kern="0" dirty="0">
              <a:solidFill>
                <a:schemeClr val="tx1"/>
              </a:solidFill>
              <a:latin typeface="Chalkboard"/>
            </a:endParaRPr>
          </a:p>
        </p:txBody>
      </p:sp>
      <p:sp>
        <p:nvSpPr>
          <p:cNvPr id="153" name="TextBox 152"/>
          <p:cNvSpPr txBox="1"/>
          <p:nvPr/>
        </p:nvSpPr>
        <p:spPr>
          <a:xfrm>
            <a:off x="2686791" y="1779662"/>
            <a:ext cx="5673774" cy="2705869"/>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Main point(s)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54" name="TextBox 153"/>
          <p:cNvSpPr txBox="1"/>
          <p:nvPr/>
        </p:nvSpPr>
        <p:spPr>
          <a:xfrm>
            <a:off x="803522" y="1771288"/>
            <a:ext cx="1724397" cy="2705869"/>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55" name="TextBox 154"/>
          <p:cNvSpPr txBox="1"/>
          <p:nvPr/>
        </p:nvSpPr>
        <p:spPr>
          <a:xfrm>
            <a:off x="1001698" y="2196853"/>
            <a:ext cx="1462885" cy="584775"/>
          </a:xfrm>
          <a:prstGeom prst="rect">
            <a:avLst/>
          </a:prstGeom>
          <a:noFill/>
        </p:spPr>
        <p:txBody>
          <a:bodyPr wrap="square" rtlCol="0">
            <a:spAutoFit/>
          </a:bodyPr>
          <a:lstStyle/>
          <a:p>
            <a:pPr fontAlgn="base">
              <a:spcBef>
                <a:spcPct val="0"/>
              </a:spcBef>
              <a:spcAft>
                <a:spcPct val="0"/>
              </a:spcAft>
            </a:pPr>
            <a:r>
              <a:rPr lang="en-GB" sz="1600" dirty="0">
                <a:latin typeface="Chalkboard"/>
              </a:rPr>
              <a:t>Matthew 16 v 21 </a:t>
            </a:r>
          </a:p>
        </p:txBody>
      </p:sp>
      <p:sp>
        <p:nvSpPr>
          <p:cNvPr id="156" name="TextBox 155"/>
          <p:cNvSpPr txBox="1"/>
          <p:nvPr/>
        </p:nvSpPr>
        <p:spPr>
          <a:xfrm>
            <a:off x="2716903" y="2196853"/>
            <a:ext cx="5787678" cy="584775"/>
          </a:xfrm>
          <a:prstGeom prst="rect">
            <a:avLst/>
          </a:prstGeom>
          <a:noFill/>
        </p:spPr>
        <p:txBody>
          <a:bodyPr wrap="square" rtlCol="0">
            <a:spAutoFit/>
          </a:bodyPr>
          <a:lstStyle/>
          <a:p>
            <a:pPr fontAlgn="base">
              <a:spcBef>
                <a:spcPct val="0"/>
              </a:spcBef>
              <a:spcAft>
                <a:spcPct val="0"/>
              </a:spcAft>
            </a:pPr>
            <a:r>
              <a:rPr lang="en-GB" sz="1600" dirty="0">
                <a:latin typeface="Chalkboard"/>
              </a:rPr>
              <a:t>Jesus knew that he was to die a cruel death and be raised again.</a:t>
            </a:r>
          </a:p>
        </p:txBody>
      </p:sp>
      <p:sp>
        <p:nvSpPr>
          <p:cNvPr id="157" name="TextBox 156"/>
          <p:cNvSpPr txBox="1"/>
          <p:nvPr/>
        </p:nvSpPr>
        <p:spPr>
          <a:xfrm>
            <a:off x="993496" y="2995508"/>
            <a:ext cx="1534423" cy="338554"/>
          </a:xfrm>
          <a:prstGeom prst="rect">
            <a:avLst/>
          </a:prstGeom>
          <a:noFill/>
        </p:spPr>
        <p:txBody>
          <a:bodyPr wrap="square" rtlCol="0">
            <a:spAutoFit/>
          </a:bodyPr>
          <a:lstStyle/>
          <a:p>
            <a:pPr fontAlgn="base">
              <a:spcBef>
                <a:spcPct val="0"/>
              </a:spcBef>
              <a:spcAft>
                <a:spcPct val="0"/>
              </a:spcAft>
            </a:pPr>
            <a:r>
              <a:rPr lang="en-GB" sz="1600" dirty="0">
                <a:latin typeface="Chalkboard"/>
              </a:rPr>
              <a:t>Romans 5 v 8 </a:t>
            </a:r>
          </a:p>
        </p:txBody>
      </p:sp>
      <p:sp>
        <p:nvSpPr>
          <p:cNvPr id="158" name="TextBox 157"/>
          <p:cNvSpPr txBox="1"/>
          <p:nvPr/>
        </p:nvSpPr>
        <p:spPr>
          <a:xfrm>
            <a:off x="2709313" y="2982778"/>
            <a:ext cx="5787678" cy="338554"/>
          </a:xfrm>
          <a:prstGeom prst="rect">
            <a:avLst/>
          </a:prstGeom>
          <a:noFill/>
        </p:spPr>
        <p:txBody>
          <a:bodyPr wrap="square" rtlCol="0">
            <a:spAutoFit/>
          </a:bodyPr>
          <a:lstStyle/>
          <a:p>
            <a:pPr fontAlgn="base">
              <a:spcBef>
                <a:spcPct val="0"/>
              </a:spcBef>
            </a:pPr>
            <a:r>
              <a:rPr lang="en-GB" sz="1600" dirty="0">
                <a:latin typeface="Chalkboard"/>
              </a:rPr>
              <a:t>Jesus Christ died so that our sins can be forgiven.</a:t>
            </a:r>
          </a:p>
        </p:txBody>
      </p:sp>
      <p:sp>
        <p:nvSpPr>
          <p:cNvPr id="159" name="TextBox 158"/>
          <p:cNvSpPr txBox="1"/>
          <p:nvPr/>
        </p:nvSpPr>
        <p:spPr>
          <a:xfrm>
            <a:off x="995213" y="3782930"/>
            <a:ext cx="1595537" cy="584775"/>
          </a:xfrm>
          <a:prstGeom prst="rect">
            <a:avLst/>
          </a:prstGeom>
          <a:noFill/>
        </p:spPr>
        <p:txBody>
          <a:bodyPr wrap="square" rtlCol="0">
            <a:spAutoFit/>
          </a:bodyPr>
          <a:lstStyle/>
          <a:p>
            <a:pPr fontAlgn="base">
              <a:spcBef>
                <a:spcPct val="0"/>
              </a:spcBef>
              <a:spcAft>
                <a:spcPct val="0"/>
              </a:spcAft>
            </a:pPr>
            <a:r>
              <a:rPr lang="en-GB" sz="1600" dirty="0">
                <a:latin typeface="Chalkboard"/>
              </a:rPr>
              <a:t>1 Corinthians 15 v 3</a:t>
            </a:r>
          </a:p>
        </p:txBody>
      </p:sp>
      <p:sp>
        <p:nvSpPr>
          <p:cNvPr id="160" name="TextBox 159"/>
          <p:cNvSpPr txBox="1"/>
          <p:nvPr/>
        </p:nvSpPr>
        <p:spPr>
          <a:xfrm>
            <a:off x="2748901" y="3773525"/>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Jesus’ death was foretold in the Scriptures.</a:t>
            </a: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0"/>
      <p:bldP spid="157" grpId="0"/>
      <p:bldP spid="158" grpId="0"/>
      <p:bldP spid="159" grpId="0"/>
      <p:bldP spid="160" grpId="0"/>
    </p:bld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1846</TotalTime>
  <Words>669</Words>
  <Application>Microsoft Office PowerPoint</Application>
  <PresentationFormat>On-screen Show (16:9)</PresentationFormat>
  <Paragraphs>143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90</cp:revision>
  <dcterms:created xsi:type="dcterms:W3CDTF">2020-04-16T13:12:45Z</dcterms:created>
  <dcterms:modified xsi:type="dcterms:W3CDTF">2020-04-20T17:21:32Z</dcterms:modified>
</cp:coreProperties>
</file>