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70" r:id="rId3"/>
    <p:sldId id="271" r:id="rId4"/>
    <p:sldId id="263" r:id="rId5"/>
    <p:sldId id="264" r:id="rId6"/>
    <p:sldId id="277" r:id="rId7"/>
    <p:sldId id="278" r:id="rId8"/>
    <p:sldId id="266" r:id="rId9"/>
    <p:sldId id="275" r:id="rId10"/>
    <p:sldId id="267" r:id="rId11"/>
    <p:sldId id="279" r:id="rId12"/>
    <p:sldId id="287" r:id="rId13"/>
    <p:sldId id="285"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7" d="100"/>
          <a:sy n="147" d="100"/>
        </p:scale>
        <p:origin x="-59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20/04/2020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Bible verses about Gehenna follow if the subject is raised</a:t>
            </a:r>
          </a:p>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20/04/2020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20/04/2020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20/04/2020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20/04/2020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20/04/2020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25"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15 Mark 9</a:t>
            </a:r>
            <a:endParaRPr lang="en-GB" sz="2000" b="1" kern="0" dirty="0">
              <a:solidFill>
                <a:schemeClr val="tx1"/>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10</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15 Mark 9</a:t>
            </a:r>
            <a:endParaRPr lang="en-GB" sz="2000" b="1" kern="0" dirty="0">
              <a:solidFill>
                <a:schemeClr val="tx1"/>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11</a:t>
            </a:fld>
            <a:endParaRPr lang="en-GB" sz="1200" dirty="0">
              <a:solidFill>
                <a:srgbClr val="000000"/>
              </a:solidFill>
              <a:latin typeface="Chalkboard"/>
            </a:endParaRPr>
          </a:p>
        </p:txBody>
      </p:sp>
      <p:sp>
        <p:nvSpPr>
          <p:cNvPr id="1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15 Mark 9</a:t>
            </a:r>
            <a:endParaRPr lang="en-GB" sz="2000" b="1" kern="0" dirty="0">
              <a:solidFill>
                <a:schemeClr val="tx1"/>
              </a:solidFill>
              <a:latin typeface="Chalkboard"/>
            </a:endParaRPr>
          </a:p>
        </p:txBody>
      </p: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0" name="Subtitle 2"/>
          <p:cNvSpPr txBox="1">
            <a:spLocks/>
          </p:cNvSpPr>
          <p:nvPr/>
        </p:nvSpPr>
        <p:spPr bwMode="auto">
          <a:xfrm>
            <a:off x="1491518" y="1059582"/>
            <a:ext cx="3296505"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4</a:t>
            </a:r>
            <a:r>
              <a:rPr lang="en-GB" sz="1600" b="1" dirty="0">
                <a:solidFill>
                  <a:srgbClr val="333333"/>
                </a:solidFill>
                <a:latin typeface="Chalkboard"/>
              </a:rPr>
              <a:t>. Bible verses about Gehenna</a:t>
            </a:r>
          </a:p>
        </p:txBody>
      </p:sp>
      <p:sp>
        <p:nvSpPr>
          <p:cNvPr id="11" name="TextBox 10"/>
          <p:cNvSpPr txBox="1"/>
          <p:nvPr/>
        </p:nvSpPr>
        <p:spPr>
          <a:xfrm>
            <a:off x="2556392" y="1707654"/>
            <a:ext cx="5849788" cy="2657138"/>
          </a:xfrm>
          <a:prstGeom prst="rect">
            <a:avLst/>
          </a:prstGeom>
          <a:solidFill>
            <a:srgbClr val="FFFFCC"/>
          </a:solidFill>
        </p:spPr>
        <p:txBody>
          <a:bodyPr wrap="square" rtlCol="0">
            <a:spAutoFit/>
          </a:bodyPr>
          <a:lstStyle/>
          <a:p>
            <a:pPr marL="0" marR="0" lvl="0" indent="0" algn="ctr" defTabSz="914400" eaLnBrk="1" fontAlgn="base" latinLnBrk="0" hangingPunct="1">
              <a:lnSpc>
                <a:spcPts val="2000"/>
              </a:lnSpc>
              <a:buClrTx/>
              <a:buSzTx/>
              <a:buFontTx/>
              <a:buNone/>
              <a:tabLst/>
              <a:defRPr/>
            </a:pPr>
            <a:r>
              <a:rPr kumimoji="0" lang="en-GB" sz="1600" b="1" i="0" u="none" strike="noStrike" kern="0" cap="none" spc="0" normalizeH="0" baseline="0" noProof="0" dirty="0" smtClean="0">
                <a:ln>
                  <a:noFill/>
                </a:ln>
                <a:solidFill>
                  <a:srgbClr val="000000"/>
                </a:solidFill>
                <a:effectLst/>
                <a:uLnTx/>
                <a:uFillTx/>
                <a:latin typeface="Chalkboard"/>
              </a:rPr>
              <a:t>Questions</a:t>
            </a:r>
            <a:endParaRPr kumimoji="0" lang="en-GB" sz="1600" b="0" i="0" u="none" strike="noStrike" kern="0" cap="none" spc="0" normalizeH="0" baseline="0" noProof="0" dirty="0" smtClean="0">
              <a:ln>
                <a:noFill/>
              </a:ln>
              <a:solidFill>
                <a:srgbClr val="000000"/>
              </a:solidFill>
              <a:effectLst/>
              <a:uLnTx/>
              <a:uFillTx/>
              <a:latin typeface="Chalkboard"/>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p:txBody>
      </p:sp>
      <p:sp>
        <p:nvSpPr>
          <p:cNvPr id="12" name="TextBox 11"/>
          <p:cNvSpPr txBox="1"/>
          <p:nvPr/>
        </p:nvSpPr>
        <p:spPr>
          <a:xfrm>
            <a:off x="885350" y="1692796"/>
            <a:ext cx="1512168" cy="2657138"/>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000"/>
              </a:lnSpc>
              <a:buClrTx/>
              <a:buSzTx/>
              <a:buFontTx/>
              <a:buNone/>
              <a:tabLst/>
              <a:defRPr/>
            </a:pPr>
            <a:r>
              <a:rPr kumimoji="0" lang="en-GB" sz="1600" b="1" i="0" u="none" strike="noStrike" kern="0" cap="none" spc="0" normalizeH="0" baseline="0" noProof="0" dirty="0" smtClean="0">
                <a:ln>
                  <a:noFill/>
                </a:ln>
                <a:solidFill>
                  <a:srgbClr val="000000"/>
                </a:solidFill>
                <a:effectLst/>
                <a:uLnTx/>
                <a:uFillTx/>
                <a:latin typeface="Chalkboard"/>
              </a:rPr>
              <a:t>Verse(s)</a:t>
            </a:r>
            <a:endParaRPr kumimoji="0" lang="en-GB" sz="1600" b="0" i="0" u="none" strike="noStrike" kern="0" cap="none" spc="0" normalizeH="0" baseline="0" noProof="0" dirty="0" smtClean="0">
              <a:ln>
                <a:noFill/>
              </a:ln>
              <a:solidFill>
                <a:srgbClr val="000000"/>
              </a:solidFill>
              <a:effectLst/>
              <a:uLnTx/>
              <a:uFillTx/>
              <a:latin typeface="Chalkboard"/>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0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p:txBody>
      </p:sp>
      <p:sp>
        <p:nvSpPr>
          <p:cNvPr id="15" name="TextBox 14"/>
          <p:cNvSpPr txBox="1"/>
          <p:nvPr/>
        </p:nvSpPr>
        <p:spPr>
          <a:xfrm>
            <a:off x="957395" y="2038706"/>
            <a:ext cx="1589278" cy="605294"/>
          </a:xfrm>
          <a:prstGeom prst="rect">
            <a:avLst/>
          </a:prstGeom>
          <a:noFill/>
        </p:spPr>
        <p:txBody>
          <a:bodyPr wrap="square" rtlCol="0">
            <a:spAutoFit/>
          </a:bodyPr>
          <a:lstStyle/>
          <a:p>
            <a:pPr fontAlgn="base">
              <a:lnSpc>
                <a:spcPts val="2000"/>
              </a:lnSpc>
            </a:pPr>
            <a:r>
              <a:rPr lang="en-GB" sz="1600" dirty="0">
                <a:solidFill>
                  <a:srgbClr val="000000"/>
                </a:solidFill>
                <a:latin typeface="Chalkboard"/>
              </a:rPr>
              <a:t>2 Chronicles 28 v 3, 33 v 6</a:t>
            </a:r>
          </a:p>
        </p:txBody>
      </p:sp>
      <p:sp>
        <p:nvSpPr>
          <p:cNvPr id="16" name="TextBox 15"/>
          <p:cNvSpPr txBox="1"/>
          <p:nvPr/>
        </p:nvSpPr>
        <p:spPr>
          <a:xfrm>
            <a:off x="2586504" y="2038706"/>
            <a:ext cx="5787678" cy="587853"/>
          </a:xfrm>
          <a:prstGeom prst="rect">
            <a:avLst/>
          </a:prstGeom>
          <a:noFill/>
        </p:spPr>
        <p:txBody>
          <a:bodyPr wrap="square" rtlCol="0">
            <a:spAutoFit/>
          </a:bodyPr>
          <a:lstStyle/>
          <a:p>
            <a:pPr fontAlgn="base">
              <a:lnSpc>
                <a:spcPts val="2000"/>
              </a:lnSpc>
            </a:pPr>
            <a:r>
              <a:rPr lang="en-GB" sz="1600" b="1" dirty="0">
                <a:solidFill>
                  <a:srgbClr val="000000"/>
                </a:solidFill>
                <a:latin typeface="Chalkboard"/>
              </a:rPr>
              <a:t>1. What was being done in the valley of the son of </a:t>
            </a:r>
            <a:r>
              <a:rPr lang="en-GB" sz="1600" b="1" dirty="0" err="1">
                <a:solidFill>
                  <a:srgbClr val="000000"/>
                </a:solidFill>
                <a:latin typeface="Chalkboard"/>
              </a:rPr>
              <a:t>Hinnom</a:t>
            </a:r>
            <a:r>
              <a:rPr lang="en-GB" sz="1600" b="1" dirty="0">
                <a:solidFill>
                  <a:srgbClr val="000000"/>
                </a:solidFill>
                <a:latin typeface="Chalkboard"/>
              </a:rPr>
              <a:t>?</a:t>
            </a:r>
          </a:p>
        </p:txBody>
      </p:sp>
      <p:sp>
        <p:nvSpPr>
          <p:cNvPr id="18" name="TextBox 17"/>
          <p:cNvSpPr txBox="1"/>
          <p:nvPr/>
        </p:nvSpPr>
        <p:spPr>
          <a:xfrm>
            <a:off x="2578914" y="2588860"/>
            <a:ext cx="5787678" cy="587853"/>
          </a:xfrm>
          <a:prstGeom prst="rect">
            <a:avLst/>
          </a:prstGeom>
          <a:noFill/>
        </p:spPr>
        <p:txBody>
          <a:bodyPr wrap="square" rtlCol="0">
            <a:spAutoFit/>
          </a:bodyPr>
          <a:lstStyle/>
          <a:p>
            <a:pPr fontAlgn="base">
              <a:lnSpc>
                <a:spcPts val="2000"/>
              </a:lnSpc>
            </a:pPr>
            <a:r>
              <a:rPr lang="en-GB" sz="1600" dirty="0">
                <a:solidFill>
                  <a:srgbClr val="000000"/>
                </a:solidFill>
                <a:latin typeface="Chalkboard"/>
              </a:rPr>
              <a:t>Ahaz made offerings to the </a:t>
            </a:r>
            <a:r>
              <a:rPr lang="en-GB" sz="1600" dirty="0" err="1">
                <a:solidFill>
                  <a:srgbClr val="000000"/>
                </a:solidFill>
                <a:latin typeface="Chalkboard"/>
              </a:rPr>
              <a:t>Baals</a:t>
            </a:r>
            <a:r>
              <a:rPr lang="en-GB" sz="1600" dirty="0">
                <a:solidFill>
                  <a:srgbClr val="000000"/>
                </a:solidFill>
                <a:latin typeface="Chalkboard"/>
              </a:rPr>
              <a:t>. Both he and Manasseh burned their sons as offerings.</a:t>
            </a:r>
          </a:p>
        </p:txBody>
      </p:sp>
      <p:sp>
        <p:nvSpPr>
          <p:cNvPr id="19" name="TextBox 18"/>
          <p:cNvSpPr txBox="1"/>
          <p:nvPr/>
        </p:nvSpPr>
        <p:spPr>
          <a:xfrm>
            <a:off x="968899" y="3315118"/>
            <a:ext cx="1440363" cy="605294"/>
          </a:xfrm>
          <a:prstGeom prst="rect">
            <a:avLst/>
          </a:prstGeom>
          <a:noFill/>
        </p:spPr>
        <p:txBody>
          <a:bodyPr wrap="square" rtlCol="0">
            <a:spAutoFit/>
          </a:bodyPr>
          <a:lstStyle/>
          <a:p>
            <a:pPr fontAlgn="base">
              <a:lnSpc>
                <a:spcPts val="2000"/>
              </a:lnSpc>
            </a:pPr>
            <a:r>
              <a:rPr lang="nn-NO" sz="1600" dirty="0">
                <a:solidFill>
                  <a:srgbClr val="000000"/>
                </a:solidFill>
                <a:latin typeface="Chalkboard"/>
              </a:rPr>
              <a:t>2 Kings 23 v 10</a:t>
            </a:r>
            <a:endParaRPr lang="en-GB" sz="1600" dirty="0">
              <a:solidFill>
                <a:srgbClr val="000000"/>
              </a:solidFill>
              <a:latin typeface="Chalkboard"/>
            </a:endParaRPr>
          </a:p>
        </p:txBody>
      </p:sp>
      <p:sp>
        <p:nvSpPr>
          <p:cNvPr id="20" name="TextBox 19"/>
          <p:cNvSpPr txBox="1"/>
          <p:nvPr/>
        </p:nvSpPr>
        <p:spPr>
          <a:xfrm>
            <a:off x="2556392" y="3320267"/>
            <a:ext cx="5787678" cy="331373"/>
          </a:xfrm>
          <a:prstGeom prst="rect">
            <a:avLst/>
          </a:prstGeom>
          <a:noFill/>
        </p:spPr>
        <p:txBody>
          <a:bodyPr wrap="square" rtlCol="0">
            <a:spAutoFit/>
          </a:bodyPr>
          <a:lstStyle/>
          <a:p>
            <a:pPr fontAlgn="base">
              <a:lnSpc>
                <a:spcPts val="2000"/>
              </a:lnSpc>
            </a:pPr>
            <a:r>
              <a:rPr lang="en-GB" sz="1600" b="1" dirty="0">
                <a:solidFill>
                  <a:srgbClr val="000000"/>
                </a:solidFill>
                <a:latin typeface="Chalkboard"/>
              </a:rPr>
              <a:t>2. What did Josiah do in the valley of the son of </a:t>
            </a:r>
            <a:r>
              <a:rPr lang="en-GB" sz="1600" b="1" dirty="0" err="1">
                <a:solidFill>
                  <a:srgbClr val="000000"/>
                </a:solidFill>
                <a:latin typeface="Chalkboard"/>
              </a:rPr>
              <a:t>Hinnom</a:t>
            </a:r>
            <a:r>
              <a:rPr lang="en-GB" sz="1600" b="1" dirty="0">
                <a:solidFill>
                  <a:srgbClr val="000000"/>
                </a:solidFill>
                <a:latin typeface="Chalkboard"/>
              </a:rPr>
              <a:t>?</a:t>
            </a:r>
          </a:p>
        </p:txBody>
      </p:sp>
      <p:sp>
        <p:nvSpPr>
          <p:cNvPr id="21" name="TextBox 20"/>
          <p:cNvSpPr txBox="1"/>
          <p:nvPr/>
        </p:nvSpPr>
        <p:spPr>
          <a:xfrm>
            <a:off x="2559864" y="3654749"/>
            <a:ext cx="5787678" cy="605294"/>
          </a:xfrm>
          <a:prstGeom prst="rect">
            <a:avLst/>
          </a:prstGeom>
          <a:noFill/>
        </p:spPr>
        <p:txBody>
          <a:bodyPr wrap="square" rtlCol="0">
            <a:spAutoFit/>
          </a:bodyPr>
          <a:lstStyle/>
          <a:p>
            <a:pPr fontAlgn="base">
              <a:lnSpc>
                <a:spcPts val="2000"/>
              </a:lnSpc>
            </a:pPr>
            <a:r>
              <a:rPr lang="en-GB" sz="1600" dirty="0">
                <a:solidFill>
                  <a:srgbClr val="000000"/>
                </a:solidFill>
                <a:latin typeface="Chalkboard"/>
              </a:rPr>
              <a:t>He defiled it to stop anyone burning their son or daughter as an offering.</a:t>
            </a:r>
          </a:p>
        </p:txBody>
      </p:sp>
    </p:spTree>
    <p:extLst>
      <p:ext uri="{BB962C8B-B14F-4D97-AF65-F5344CB8AC3E}">
        <p14:creationId xmlns:p14="http://schemas.microsoft.com/office/powerpoint/2010/main" val="281075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12</a:t>
            </a:fld>
            <a:endParaRPr lang="en-GB" sz="1200" dirty="0">
              <a:solidFill>
                <a:srgbClr val="000000"/>
              </a:solidFill>
              <a:latin typeface="Chalkboard"/>
            </a:endParaRPr>
          </a:p>
        </p:txBody>
      </p:sp>
      <p:sp>
        <p:nvSpPr>
          <p:cNvPr id="1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15 Mark 9</a:t>
            </a:r>
            <a:endParaRPr lang="en-GB" sz="2000" b="1" kern="0" dirty="0">
              <a:solidFill>
                <a:srgbClr val="000000"/>
              </a:solidFill>
              <a:latin typeface="Chalkboard"/>
            </a:endParaRPr>
          </a:p>
        </p:txBody>
      </p: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0" name="Subtitle 2"/>
          <p:cNvSpPr txBox="1">
            <a:spLocks/>
          </p:cNvSpPr>
          <p:nvPr/>
        </p:nvSpPr>
        <p:spPr bwMode="auto">
          <a:xfrm>
            <a:off x="1491518" y="1059582"/>
            <a:ext cx="3296505"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4</a:t>
            </a:r>
            <a:r>
              <a:rPr lang="en-GB" sz="1600" b="1" dirty="0">
                <a:solidFill>
                  <a:srgbClr val="333333"/>
                </a:solidFill>
                <a:latin typeface="Chalkboard"/>
              </a:rPr>
              <a:t>. Bible verses about Gehenna</a:t>
            </a:r>
          </a:p>
        </p:txBody>
      </p:sp>
      <p:sp>
        <p:nvSpPr>
          <p:cNvPr id="36" name="TextBox 35"/>
          <p:cNvSpPr txBox="1"/>
          <p:nvPr/>
        </p:nvSpPr>
        <p:spPr>
          <a:xfrm>
            <a:off x="2426618" y="1707654"/>
            <a:ext cx="5961806" cy="2528897"/>
          </a:xfrm>
          <a:prstGeom prst="rect">
            <a:avLst/>
          </a:prstGeom>
          <a:solidFill>
            <a:srgbClr val="FFFFCC"/>
          </a:solidFill>
        </p:spPr>
        <p:txBody>
          <a:bodyPr wrap="square" rtlCol="0">
            <a:spAutoFit/>
          </a:bodyPr>
          <a:lstStyle/>
          <a:p>
            <a:pPr marL="0" marR="0" lvl="0" indent="0" algn="ctr" defTabSz="914400" eaLnBrk="1" fontAlgn="base" latinLnBrk="0" hangingPunct="1">
              <a:lnSpc>
                <a:spcPts val="1900"/>
              </a:lnSpc>
              <a:buClrTx/>
              <a:buSzTx/>
              <a:buFontTx/>
              <a:buNone/>
              <a:tabLst/>
              <a:defRPr/>
            </a:pPr>
            <a:r>
              <a:rPr kumimoji="0" lang="en-GB" sz="1600" b="1" i="0" u="none" strike="noStrike" kern="0" cap="none" spc="0" normalizeH="0" noProof="0" dirty="0" smtClean="0">
                <a:ln>
                  <a:noFill/>
                </a:ln>
                <a:effectLst/>
                <a:uLnTx/>
                <a:uFillTx/>
                <a:latin typeface="Chalkboard"/>
              </a:rPr>
              <a:t>Questions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p:txBody>
      </p:sp>
      <p:sp>
        <p:nvSpPr>
          <p:cNvPr id="37" name="TextBox 36"/>
          <p:cNvSpPr txBox="1"/>
          <p:nvPr/>
        </p:nvSpPr>
        <p:spPr>
          <a:xfrm>
            <a:off x="755576" y="1692796"/>
            <a:ext cx="1512168" cy="2528897"/>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1900"/>
              </a:lnSpc>
              <a:buClrTx/>
              <a:buSzTx/>
              <a:buFontTx/>
              <a:buNone/>
              <a:tabLst/>
              <a:defRPr/>
            </a:pPr>
            <a:r>
              <a:rPr kumimoji="0" lang="en-GB" sz="1600" b="1" i="0" u="none" strike="noStrike" kern="0" cap="none" spc="0" normalizeH="0" noProof="0" dirty="0" smtClean="0">
                <a:ln>
                  <a:noFill/>
                </a:ln>
                <a:effectLst/>
                <a:uLnTx/>
                <a:uFillTx/>
                <a:latin typeface="Chalkboard"/>
              </a:rPr>
              <a:t>Verse(s)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ts val="1900"/>
              </a:lnSpc>
              <a:buClrTx/>
              <a:buSzTx/>
              <a:buFontTx/>
              <a:buNone/>
              <a:tabLst/>
              <a:defRPr/>
            </a:pPr>
            <a:endParaRPr kumimoji="0" lang="en-GB" sz="1600" b="1" i="0" u="none" strike="noStrike" kern="0" cap="none" spc="0" normalizeH="0" noProof="0" dirty="0" smtClean="0">
              <a:ln>
                <a:noFill/>
              </a:ln>
              <a:effectLst/>
              <a:uLnTx/>
              <a:uFillTx/>
            </a:endParaRPr>
          </a:p>
        </p:txBody>
      </p:sp>
      <p:sp>
        <p:nvSpPr>
          <p:cNvPr id="38" name="TextBox 37"/>
          <p:cNvSpPr txBox="1"/>
          <p:nvPr/>
        </p:nvSpPr>
        <p:spPr>
          <a:xfrm>
            <a:off x="838566" y="2078462"/>
            <a:ext cx="1589278" cy="579646"/>
          </a:xfrm>
          <a:prstGeom prst="rect">
            <a:avLst/>
          </a:prstGeom>
          <a:noFill/>
        </p:spPr>
        <p:txBody>
          <a:bodyPr wrap="square" rtlCol="0">
            <a:spAutoFit/>
          </a:bodyPr>
          <a:lstStyle/>
          <a:p>
            <a:pPr fontAlgn="base">
              <a:lnSpc>
                <a:spcPts val="1900"/>
              </a:lnSpc>
            </a:pPr>
            <a:r>
              <a:rPr lang="pl-PL" sz="1600" dirty="0">
                <a:latin typeface="Chalkboard"/>
              </a:rPr>
              <a:t>Jeremiah 7 v 30 to 31 </a:t>
            </a:r>
            <a:endParaRPr lang="en-GB" sz="1600" dirty="0">
              <a:latin typeface="Chalkboard"/>
            </a:endParaRPr>
          </a:p>
        </p:txBody>
      </p:sp>
      <p:sp>
        <p:nvSpPr>
          <p:cNvPr id="39" name="TextBox 38"/>
          <p:cNvSpPr txBox="1"/>
          <p:nvPr/>
        </p:nvSpPr>
        <p:spPr>
          <a:xfrm>
            <a:off x="2456730" y="2078462"/>
            <a:ext cx="5787678" cy="335989"/>
          </a:xfrm>
          <a:prstGeom prst="rect">
            <a:avLst/>
          </a:prstGeom>
          <a:noFill/>
        </p:spPr>
        <p:txBody>
          <a:bodyPr wrap="square" rtlCol="0">
            <a:spAutoFit/>
          </a:bodyPr>
          <a:lstStyle/>
          <a:p>
            <a:pPr fontAlgn="base">
              <a:lnSpc>
                <a:spcPts val="1900"/>
              </a:lnSpc>
            </a:pPr>
            <a:r>
              <a:rPr lang="en-GB" sz="1600" b="1" dirty="0">
                <a:latin typeface="Chalkboard"/>
              </a:rPr>
              <a:t>3. What does the LORD say about burning people in fire?</a:t>
            </a:r>
          </a:p>
        </p:txBody>
      </p:sp>
      <p:sp>
        <p:nvSpPr>
          <p:cNvPr id="40" name="TextBox 39"/>
          <p:cNvSpPr txBox="1"/>
          <p:nvPr/>
        </p:nvSpPr>
        <p:spPr>
          <a:xfrm>
            <a:off x="2449140" y="2489470"/>
            <a:ext cx="6155308" cy="579646"/>
          </a:xfrm>
          <a:prstGeom prst="rect">
            <a:avLst/>
          </a:prstGeom>
          <a:noFill/>
        </p:spPr>
        <p:txBody>
          <a:bodyPr wrap="square" rtlCol="0">
            <a:spAutoFit/>
          </a:bodyPr>
          <a:lstStyle/>
          <a:p>
            <a:pPr fontAlgn="base">
              <a:lnSpc>
                <a:spcPts val="1900"/>
              </a:lnSpc>
            </a:pPr>
            <a:r>
              <a:rPr lang="en-GB" sz="1600" dirty="0">
                <a:latin typeface="Chalkboard"/>
              </a:rPr>
              <a:t>God says that he never commanded anyone to burn their son or daughter and the idea never came into his heart</a:t>
            </a:r>
            <a:r>
              <a:rPr lang="en-GB" sz="1600" dirty="0" smtClean="0">
                <a:latin typeface="Chalkboard"/>
              </a:rPr>
              <a:t>.</a:t>
            </a:r>
            <a:endParaRPr lang="en-GB" sz="1600" dirty="0">
              <a:latin typeface="Chalkboard"/>
            </a:endParaRPr>
          </a:p>
        </p:txBody>
      </p:sp>
      <p:sp>
        <p:nvSpPr>
          <p:cNvPr id="41" name="TextBox 40"/>
          <p:cNvSpPr txBox="1"/>
          <p:nvPr/>
        </p:nvSpPr>
        <p:spPr>
          <a:xfrm>
            <a:off x="878035" y="3209102"/>
            <a:ext cx="1440363" cy="579646"/>
          </a:xfrm>
          <a:prstGeom prst="rect">
            <a:avLst/>
          </a:prstGeom>
          <a:noFill/>
        </p:spPr>
        <p:txBody>
          <a:bodyPr wrap="square" rtlCol="0">
            <a:spAutoFit/>
          </a:bodyPr>
          <a:lstStyle/>
          <a:p>
            <a:pPr fontAlgn="base">
              <a:lnSpc>
                <a:spcPts val="1900"/>
              </a:lnSpc>
            </a:pPr>
            <a:r>
              <a:rPr lang="nn-NO" sz="1600" dirty="0">
                <a:latin typeface="Chalkboard"/>
              </a:rPr>
              <a:t>Matthew 5 v 22</a:t>
            </a:r>
            <a:endParaRPr lang="en-GB" sz="1600" dirty="0">
              <a:latin typeface="Chalkboard"/>
            </a:endParaRPr>
          </a:p>
        </p:txBody>
      </p:sp>
      <p:sp>
        <p:nvSpPr>
          <p:cNvPr id="42" name="TextBox 41"/>
          <p:cNvSpPr txBox="1"/>
          <p:nvPr/>
        </p:nvSpPr>
        <p:spPr>
          <a:xfrm>
            <a:off x="2426618" y="3214251"/>
            <a:ext cx="5787678" cy="579646"/>
          </a:xfrm>
          <a:prstGeom prst="rect">
            <a:avLst/>
          </a:prstGeom>
          <a:noFill/>
        </p:spPr>
        <p:txBody>
          <a:bodyPr wrap="square" rtlCol="0">
            <a:spAutoFit/>
          </a:bodyPr>
          <a:lstStyle/>
          <a:p>
            <a:pPr fontAlgn="base">
              <a:lnSpc>
                <a:spcPts val="1900"/>
              </a:lnSpc>
            </a:pPr>
            <a:r>
              <a:rPr lang="en-GB" sz="1600" b="1" dirty="0">
                <a:latin typeface="Chalkboard"/>
              </a:rPr>
              <a:t>4. Does Jesus take “fire of Gehenna” literally in these three parallel statements?</a:t>
            </a:r>
          </a:p>
        </p:txBody>
      </p:sp>
      <p:sp>
        <p:nvSpPr>
          <p:cNvPr id="43" name="TextBox 42"/>
          <p:cNvSpPr txBox="1"/>
          <p:nvPr/>
        </p:nvSpPr>
        <p:spPr>
          <a:xfrm>
            <a:off x="2430090" y="3820399"/>
            <a:ext cx="5787678" cy="335989"/>
          </a:xfrm>
          <a:prstGeom prst="rect">
            <a:avLst/>
          </a:prstGeom>
          <a:noFill/>
        </p:spPr>
        <p:txBody>
          <a:bodyPr wrap="square" rtlCol="0">
            <a:spAutoFit/>
          </a:bodyPr>
          <a:lstStyle/>
          <a:p>
            <a:pPr fontAlgn="base">
              <a:lnSpc>
                <a:spcPts val="1900"/>
              </a:lnSpc>
            </a:pPr>
            <a:r>
              <a:rPr lang="en-GB" sz="1600" dirty="0">
                <a:latin typeface="Chalkboard"/>
              </a:rPr>
              <a:t>Fire of Gehenna is symbolic of judgement in this verse.</a:t>
            </a:r>
          </a:p>
        </p:txBody>
      </p:sp>
    </p:spTree>
    <p:extLst>
      <p:ext uri="{BB962C8B-B14F-4D97-AF65-F5344CB8AC3E}">
        <p14:creationId xmlns:p14="http://schemas.microsoft.com/office/powerpoint/2010/main" val="405123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P spid="42" grpId="0"/>
      <p:bldP spid="4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13</a:t>
            </a:fld>
            <a:endParaRPr lang="en-GB" sz="1200" dirty="0">
              <a:solidFill>
                <a:srgbClr val="000000"/>
              </a:solidFill>
              <a:latin typeface="Chalkboard"/>
            </a:endParaRPr>
          </a:p>
        </p:txBody>
      </p:sp>
      <p:sp>
        <p:nvSpPr>
          <p:cNvPr id="1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15 Mark 9</a:t>
            </a:r>
            <a:endParaRPr lang="en-GB" sz="2000" b="1" kern="0" dirty="0">
              <a:solidFill>
                <a:srgbClr val="000000"/>
              </a:solidFill>
              <a:latin typeface="Chalkboard"/>
            </a:endParaRPr>
          </a:p>
        </p:txBody>
      </p: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0" name="Subtitle 2"/>
          <p:cNvSpPr txBox="1">
            <a:spLocks/>
          </p:cNvSpPr>
          <p:nvPr/>
        </p:nvSpPr>
        <p:spPr bwMode="auto">
          <a:xfrm>
            <a:off x="1491518" y="1059582"/>
            <a:ext cx="3296505"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4</a:t>
            </a:r>
            <a:r>
              <a:rPr lang="en-GB" sz="1600" b="1" dirty="0">
                <a:solidFill>
                  <a:srgbClr val="333333"/>
                </a:solidFill>
                <a:latin typeface="Chalkboard"/>
              </a:rPr>
              <a:t>. Bible verses about Gehenna</a:t>
            </a:r>
          </a:p>
        </p:txBody>
      </p:sp>
      <p:sp>
        <p:nvSpPr>
          <p:cNvPr id="22" name="TextBox 21"/>
          <p:cNvSpPr txBox="1"/>
          <p:nvPr/>
        </p:nvSpPr>
        <p:spPr>
          <a:xfrm>
            <a:off x="2431258" y="1792644"/>
            <a:ext cx="5849788" cy="1967205"/>
          </a:xfrm>
          <a:prstGeom prst="rect">
            <a:avLst/>
          </a:prstGeom>
          <a:solidFill>
            <a:srgbClr val="FFFFCC"/>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noProof="0" dirty="0" smtClean="0">
                <a:ln>
                  <a:noFill/>
                </a:ln>
                <a:effectLst/>
                <a:uLnTx/>
                <a:uFillTx/>
                <a:latin typeface="Chalkboard"/>
              </a:rPr>
              <a:t>Questions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p:txBody>
      </p:sp>
      <p:sp>
        <p:nvSpPr>
          <p:cNvPr id="23" name="TextBox 22"/>
          <p:cNvSpPr txBox="1"/>
          <p:nvPr/>
        </p:nvSpPr>
        <p:spPr>
          <a:xfrm>
            <a:off x="760216" y="1777786"/>
            <a:ext cx="1512168" cy="1967205"/>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noProof="0" dirty="0" smtClean="0">
                <a:ln>
                  <a:noFill/>
                </a:ln>
                <a:effectLst/>
                <a:uLnTx/>
                <a:uFillTx/>
                <a:latin typeface="Chalkboard"/>
              </a:rPr>
              <a:t>Verse(s)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p:txBody>
      </p:sp>
      <p:sp>
        <p:nvSpPr>
          <p:cNvPr id="24" name="TextBox 23"/>
          <p:cNvSpPr txBox="1"/>
          <p:nvPr/>
        </p:nvSpPr>
        <p:spPr>
          <a:xfrm>
            <a:off x="806931" y="2209834"/>
            <a:ext cx="1589278" cy="338554"/>
          </a:xfrm>
          <a:prstGeom prst="rect">
            <a:avLst/>
          </a:prstGeom>
          <a:noFill/>
        </p:spPr>
        <p:txBody>
          <a:bodyPr wrap="square" rtlCol="0">
            <a:spAutoFit/>
          </a:bodyPr>
          <a:lstStyle/>
          <a:p>
            <a:pPr fontAlgn="base">
              <a:spcBef>
                <a:spcPct val="0"/>
              </a:spcBef>
              <a:spcAft>
                <a:spcPct val="0"/>
              </a:spcAft>
            </a:pPr>
            <a:r>
              <a:rPr lang="en-GB" sz="1600" dirty="0">
                <a:latin typeface="Chalkboard"/>
              </a:rPr>
              <a:t>James 3 v 6</a:t>
            </a:r>
          </a:p>
        </p:txBody>
      </p:sp>
      <p:sp>
        <p:nvSpPr>
          <p:cNvPr id="25" name="TextBox 24"/>
          <p:cNvSpPr txBox="1"/>
          <p:nvPr/>
        </p:nvSpPr>
        <p:spPr>
          <a:xfrm>
            <a:off x="2461370" y="2209834"/>
            <a:ext cx="5787678" cy="584775"/>
          </a:xfrm>
          <a:prstGeom prst="rect">
            <a:avLst/>
          </a:prstGeom>
          <a:noFill/>
        </p:spPr>
        <p:txBody>
          <a:bodyPr wrap="square" rtlCol="0">
            <a:spAutoFit/>
          </a:bodyPr>
          <a:lstStyle/>
          <a:p>
            <a:pPr fontAlgn="base">
              <a:spcBef>
                <a:spcPct val="0"/>
              </a:spcBef>
              <a:spcAft>
                <a:spcPct val="0"/>
              </a:spcAft>
            </a:pPr>
            <a:r>
              <a:rPr lang="en-GB" sz="1600" b="1" dirty="0">
                <a:latin typeface="Chalkboard"/>
              </a:rPr>
              <a:t>5. Does James intend us to take “fire of Gehenna” (hell) literally in this verse?</a:t>
            </a:r>
          </a:p>
        </p:txBody>
      </p:sp>
      <p:sp>
        <p:nvSpPr>
          <p:cNvPr id="26" name="TextBox 25"/>
          <p:cNvSpPr txBox="1"/>
          <p:nvPr/>
        </p:nvSpPr>
        <p:spPr>
          <a:xfrm>
            <a:off x="2453780" y="2826248"/>
            <a:ext cx="5787678" cy="584775"/>
          </a:xfrm>
          <a:prstGeom prst="rect">
            <a:avLst/>
          </a:prstGeom>
          <a:noFill/>
        </p:spPr>
        <p:txBody>
          <a:bodyPr wrap="square" rtlCol="0">
            <a:spAutoFit/>
          </a:bodyPr>
          <a:lstStyle/>
          <a:p>
            <a:pPr fontAlgn="base">
              <a:spcBef>
                <a:spcPct val="0"/>
              </a:spcBef>
            </a:pPr>
            <a:r>
              <a:rPr lang="en-GB" sz="1600" dirty="0">
                <a:latin typeface="Chalkboard"/>
              </a:rPr>
              <a:t>The tongue does not literally set the course of nature on fire. Similarly the tongue is not literally set on fire of Gehenna.</a:t>
            </a:r>
          </a:p>
        </p:txBody>
      </p:sp>
    </p:spTree>
    <p:extLst>
      <p:ext uri="{BB962C8B-B14F-4D97-AF65-F5344CB8AC3E}">
        <p14:creationId xmlns:p14="http://schemas.microsoft.com/office/powerpoint/2010/main" val="405123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48"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15 Mark 9</a:t>
            </a:r>
            <a:endParaRPr lang="en-GB" sz="2000" b="1" kern="0" dirty="0">
              <a:solidFill>
                <a:schemeClr val="tx1"/>
              </a:solidFill>
              <a:latin typeface="Chalkboard"/>
            </a:endParaRPr>
          </a:p>
        </p:txBody>
      </p:sp>
      <p:sp>
        <p:nvSpPr>
          <p:cNvPr id="49" name="Subtitle 2"/>
          <p:cNvSpPr txBox="1">
            <a:spLocks/>
          </p:cNvSpPr>
          <p:nvPr/>
        </p:nvSpPr>
        <p:spPr bwMode="auto">
          <a:xfrm>
            <a:off x="1223070" y="1465122"/>
            <a:ext cx="6400800" cy="3109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spcAft>
                <a:spcPts val="0"/>
              </a:spcAft>
              <a:buClr>
                <a:srgbClr val="000000"/>
              </a:buClr>
            </a:pPr>
            <a:r>
              <a:rPr lang="en-GB" sz="1600" b="1" dirty="0" smtClean="0">
                <a:solidFill>
                  <a:schemeClr val="tx1"/>
                </a:solidFill>
                <a:latin typeface="Chalkboard"/>
              </a:rPr>
              <a:t>What we will see in this chapter:</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Jesus </a:t>
            </a:r>
            <a:r>
              <a:rPr lang="en-GB" sz="1600" dirty="0">
                <a:solidFill>
                  <a:schemeClr val="tx1"/>
                </a:solidFill>
                <a:latin typeface="Chalkboard"/>
              </a:rPr>
              <a:t>being seen in his glory</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Jesus </a:t>
            </a:r>
            <a:r>
              <a:rPr lang="en-GB" sz="1600" dirty="0">
                <a:solidFill>
                  <a:schemeClr val="tx1"/>
                </a:solidFill>
                <a:latin typeface="Chalkboard"/>
              </a:rPr>
              <a:t>heals a deaf mute boy</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Jesus</a:t>
            </a:r>
            <a:r>
              <a:rPr lang="en-GB" sz="1600" dirty="0">
                <a:solidFill>
                  <a:schemeClr val="tx1"/>
                </a:solidFill>
                <a:latin typeface="Chalkboard"/>
              </a:rPr>
              <a:t>’ reactions to various situations with his disciples</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Jesus</a:t>
            </a:r>
            <a:r>
              <a:rPr lang="en-GB" sz="1600" dirty="0">
                <a:solidFill>
                  <a:schemeClr val="tx1"/>
                </a:solidFill>
                <a:latin typeface="Chalkboard"/>
              </a:rPr>
              <a:t>’ teaching about humility</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Jesus</a:t>
            </a:r>
            <a:r>
              <a:rPr lang="en-GB" sz="1600" dirty="0">
                <a:solidFill>
                  <a:schemeClr val="tx1"/>
                </a:solidFill>
                <a:latin typeface="Chalkboard"/>
              </a:rPr>
              <a:t>’ comments about causing spiritual stumbling or sin</a:t>
            </a: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1. Let us read Mark 9</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5"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15 Mark 9</a:t>
            </a:r>
            <a:endParaRPr lang="en-GB" sz="2000" b="1" kern="0" dirty="0">
              <a:solidFill>
                <a:schemeClr val="tx1"/>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45"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15 Mark 9</a:t>
            </a:r>
            <a:endParaRPr lang="en-GB" sz="2000" b="1" kern="0" dirty="0">
              <a:solidFill>
                <a:schemeClr val="tx1"/>
              </a:solidFill>
              <a:latin typeface="Chalkboard"/>
            </a:endParaRPr>
          </a:p>
        </p:txBody>
      </p:sp>
      <p:sp>
        <p:nvSpPr>
          <p:cNvPr id="46" name="Subtitle 2"/>
          <p:cNvSpPr txBox="1">
            <a:spLocks/>
          </p:cNvSpPr>
          <p:nvPr/>
        </p:nvSpPr>
        <p:spPr bwMode="auto">
          <a:xfrm>
            <a:off x="1115616" y="1551803"/>
            <a:ext cx="7523811"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smtClean="0">
                <a:solidFill>
                  <a:schemeClr val="tx1"/>
                </a:solidFill>
                <a:latin typeface="Chalkboard"/>
              </a:rPr>
              <a:t>v </a:t>
            </a:r>
            <a:r>
              <a:rPr lang="en-GB" sz="1600" b="1" kern="0" dirty="0" smtClean="0">
                <a:solidFill>
                  <a:schemeClr val="tx1"/>
                </a:solidFill>
                <a:latin typeface="Chalkboard"/>
              </a:rPr>
              <a:t>1 to 8. </a:t>
            </a:r>
            <a:r>
              <a:rPr lang="en-GB" sz="1600" b="1" kern="0" dirty="0" smtClean="0">
                <a:solidFill>
                  <a:schemeClr val="tx1"/>
                </a:solidFill>
                <a:latin typeface="Chalkboard"/>
              </a:rPr>
              <a:t>What did the three disciples see and what were they told?</a:t>
            </a:r>
          </a:p>
          <a:p>
            <a:pPr algn="l">
              <a:lnSpc>
                <a:spcPts val="2600"/>
              </a:lnSpc>
              <a:spcBef>
                <a:spcPts val="0"/>
              </a:spcBef>
            </a:pPr>
            <a:r>
              <a:rPr lang="en-GB" sz="1600" kern="0" dirty="0" smtClean="0">
                <a:solidFill>
                  <a:schemeClr val="tx1"/>
                </a:solidFill>
                <a:latin typeface="Chalkboard"/>
              </a:rPr>
              <a:t>Peter, James and John saw:</a:t>
            </a:r>
          </a:p>
          <a:p>
            <a:pPr marL="1028700" lvl="1">
              <a:lnSpc>
                <a:spcPts val="2600"/>
              </a:lnSpc>
              <a:spcBef>
                <a:spcPts val="0"/>
              </a:spcBef>
              <a:buFont typeface="Wingdings" panose="05000000000000000000" pitchFamily="2" charset="2"/>
              <a:buChar char="Ø"/>
            </a:pPr>
            <a:r>
              <a:rPr lang="en-GB" sz="1600" kern="0" dirty="0" smtClean="0">
                <a:solidFill>
                  <a:schemeClr val="tx1"/>
                </a:solidFill>
                <a:latin typeface="Chalkboard"/>
              </a:rPr>
              <a:t>Jesus’ appearance change and his clothes shine. </a:t>
            </a:r>
          </a:p>
          <a:p>
            <a:pPr marL="1028700" lvl="1">
              <a:lnSpc>
                <a:spcPts val="2600"/>
              </a:lnSpc>
              <a:spcBef>
                <a:spcPts val="0"/>
              </a:spcBef>
              <a:buFont typeface="Wingdings" panose="05000000000000000000" pitchFamily="2" charset="2"/>
              <a:buChar char="Ø"/>
            </a:pPr>
            <a:r>
              <a:rPr lang="en-GB" sz="1600" kern="0" dirty="0" smtClean="0">
                <a:solidFill>
                  <a:schemeClr val="tx1"/>
                </a:solidFill>
                <a:latin typeface="Chalkboard"/>
              </a:rPr>
              <a:t>Moses and Elijah talking to Jesus. </a:t>
            </a:r>
          </a:p>
          <a:p>
            <a:pPr algn="l">
              <a:lnSpc>
                <a:spcPts val="2600"/>
              </a:lnSpc>
              <a:spcBef>
                <a:spcPts val="0"/>
              </a:spcBef>
            </a:pPr>
            <a:r>
              <a:rPr lang="en-GB" sz="1600" kern="0" dirty="0" smtClean="0">
                <a:solidFill>
                  <a:schemeClr val="tx1"/>
                </a:solidFill>
                <a:latin typeface="Chalkboard"/>
              </a:rPr>
              <a:t>A voice from the cloud [from God] told the disciples to listen to his son Jesus.</a:t>
            </a:r>
          </a:p>
          <a:p>
            <a:pPr algn="l">
              <a:lnSpc>
                <a:spcPts val="2600"/>
              </a:lnSpc>
              <a:spcBef>
                <a:spcPts val="0"/>
              </a:spcBef>
            </a:pPr>
            <a:r>
              <a:rPr lang="en-GB" sz="1600" b="1" kern="0" dirty="0" smtClean="0">
                <a:solidFill>
                  <a:schemeClr val="tx1"/>
                </a:solidFill>
                <a:latin typeface="Chalkboard"/>
              </a:rPr>
              <a:t>v 9 and 10. </a:t>
            </a:r>
            <a:r>
              <a:rPr lang="en-GB" sz="1600" b="1" kern="0" dirty="0" smtClean="0">
                <a:solidFill>
                  <a:schemeClr val="tx1"/>
                </a:solidFill>
                <a:latin typeface="Chalkboard"/>
              </a:rPr>
              <a:t>What did the disciples not understand?</a:t>
            </a:r>
          </a:p>
          <a:p>
            <a:pPr algn="l">
              <a:lnSpc>
                <a:spcPts val="2600"/>
              </a:lnSpc>
              <a:spcBef>
                <a:spcPts val="0"/>
              </a:spcBef>
            </a:pPr>
            <a:r>
              <a:rPr lang="en-GB" sz="1600" kern="0" dirty="0" smtClean="0">
                <a:solidFill>
                  <a:schemeClr val="tx1"/>
                </a:solidFill>
                <a:latin typeface="Chalkboard"/>
              </a:rPr>
              <a:t>They didn’t understand what rising from the dead meant.</a:t>
            </a:r>
            <a:endParaRPr lang="en-GB" sz="1600" kern="0" dirty="0">
              <a:solidFill>
                <a:schemeClr val="tx1"/>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6">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4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15 Mark 9</a:t>
            </a:r>
            <a:endParaRPr lang="en-GB" sz="2000" b="1" kern="0" dirty="0">
              <a:solidFill>
                <a:schemeClr val="tx1"/>
              </a:solidFill>
              <a:latin typeface="Chalkboard"/>
            </a:endParaRPr>
          </a:p>
        </p:txBody>
      </p:sp>
      <p:sp>
        <p:nvSpPr>
          <p:cNvPr id="42" name="Subtitle 2"/>
          <p:cNvSpPr txBox="1">
            <a:spLocks/>
          </p:cNvSpPr>
          <p:nvPr/>
        </p:nvSpPr>
        <p:spPr bwMode="auto">
          <a:xfrm>
            <a:off x="1115616" y="1563638"/>
            <a:ext cx="7523811"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11 to 13</a:t>
            </a:r>
            <a:r>
              <a:rPr lang="en-GB" sz="1600" b="1" kern="0" dirty="0" smtClean="0">
                <a:solidFill>
                  <a:schemeClr val="tx1"/>
                </a:solidFill>
                <a:latin typeface="Chalkboard"/>
              </a:rPr>
              <a:t>. </a:t>
            </a:r>
            <a:r>
              <a:rPr lang="en-GB" sz="1600" b="1" kern="0" dirty="0" smtClean="0">
                <a:solidFill>
                  <a:schemeClr val="tx1"/>
                </a:solidFill>
                <a:latin typeface="Chalkboard"/>
              </a:rPr>
              <a:t>What did Jesus say was written about the Son of Man?</a:t>
            </a:r>
          </a:p>
          <a:p>
            <a:pPr algn="l">
              <a:lnSpc>
                <a:spcPts val="2600"/>
              </a:lnSpc>
              <a:spcBef>
                <a:spcPts val="0"/>
              </a:spcBef>
            </a:pPr>
            <a:r>
              <a:rPr lang="en-GB" sz="1600" kern="0" dirty="0" smtClean="0">
                <a:solidFill>
                  <a:schemeClr val="tx1"/>
                </a:solidFill>
                <a:latin typeface="Chalkboard"/>
              </a:rPr>
              <a:t>He said that he should suffer many things and be despised.</a:t>
            </a:r>
          </a:p>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14 to 20</a:t>
            </a:r>
            <a:r>
              <a:rPr lang="en-GB" sz="1600" b="1" kern="0" dirty="0" smtClean="0">
                <a:solidFill>
                  <a:schemeClr val="tx1"/>
                </a:solidFill>
                <a:latin typeface="Chalkboard"/>
              </a:rPr>
              <a:t>. </a:t>
            </a:r>
            <a:r>
              <a:rPr lang="en-GB" sz="1600" b="1" kern="0" dirty="0" smtClean="0">
                <a:solidFill>
                  <a:schemeClr val="tx1"/>
                </a:solidFill>
                <a:latin typeface="Chalkboard"/>
              </a:rPr>
              <a:t>What happened when they re-joined the other disciples?</a:t>
            </a:r>
          </a:p>
          <a:p>
            <a:pPr algn="l">
              <a:lnSpc>
                <a:spcPts val="2600"/>
              </a:lnSpc>
              <a:spcBef>
                <a:spcPts val="0"/>
              </a:spcBef>
            </a:pPr>
            <a:r>
              <a:rPr lang="en-GB" sz="1600" kern="0" dirty="0" smtClean="0">
                <a:solidFill>
                  <a:schemeClr val="tx1"/>
                </a:solidFill>
                <a:latin typeface="Chalkboard"/>
              </a:rPr>
              <a:t>The disciples had been asked by a man to cure his son of a mute spirit, which they were unable to do. </a:t>
            </a:r>
          </a:p>
          <a:p>
            <a:pPr algn="l">
              <a:lnSpc>
                <a:spcPts val="2600"/>
              </a:lnSpc>
              <a:spcBef>
                <a:spcPts val="0"/>
              </a:spcBef>
            </a:pPr>
            <a:r>
              <a:rPr lang="en-GB" sz="1600" kern="0" dirty="0" smtClean="0">
                <a:solidFill>
                  <a:schemeClr val="tx1"/>
                </a:solidFill>
                <a:latin typeface="Chalkboard"/>
              </a:rPr>
              <a:t>Jesus commented on their unbelief and asked that the son be brought to him. </a:t>
            </a:r>
          </a:p>
          <a:p>
            <a:pPr algn="l">
              <a:lnSpc>
                <a:spcPts val="2600"/>
              </a:lnSpc>
              <a:spcBef>
                <a:spcPts val="0"/>
              </a:spcBef>
            </a:pPr>
            <a:r>
              <a:rPr lang="en-GB" sz="1600" kern="0" dirty="0" smtClean="0">
                <a:solidFill>
                  <a:schemeClr val="tx1"/>
                </a:solidFill>
                <a:latin typeface="Chalkboard"/>
              </a:rPr>
              <a:t>The child then convulsed and fell on the ground.</a:t>
            </a: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5"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15 Mark 9</a:t>
            </a:r>
            <a:endParaRPr lang="en-GB" sz="2000" b="1" kern="0" dirty="0">
              <a:solidFill>
                <a:schemeClr val="tx1"/>
              </a:solidFill>
              <a:latin typeface="Chalkboard"/>
            </a:endParaRPr>
          </a:p>
        </p:txBody>
      </p:sp>
      <p:sp>
        <p:nvSpPr>
          <p:cNvPr id="26" name="Subtitle 2"/>
          <p:cNvSpPr txBox="1">
            <a:spLocks/>
          </p:cNvSpPr>
          <p:nvPr/>
        </p:nvSpPr>
        <p:spPr bwMode="auto">
          <a:xfrm>
            <a:off x="1032732" y="1438144"/>
            <a:ext cx="7365751" cy="36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21 to 29</a:t>
            </a:r>
            <a:r>
              <a:rPr lang="en-GB" sz="1600" b="1" kern="0" dirty="0" smtClean="0">
                <a:solidFill>
                  <a:schemeClr val="tx1"/>
                </a:solidFill>
                <a:latin typeface="Chalkboard"/>
              </a:rPr>
              <a:t>. </a:t>
            </a:r>
            <a:r>
              <a:rPr lang="en-GB" sz="1600" b="1" kern="0" dirty="0" smtClean="0">
                <a:solidFill>
                  <a:schemeClr val="tx1"/>
                </a:solidFill>
                <a:latin typeface="Chalkboard"/>
              </a:rPr>
              <a:t>What did Jesus say would make the boy’s healing possible and what did he then do?</a:t>
            </a:r>
          </a:p>
          <a:p>
            <a:pPr algn="l">
              <a:lnSpc>
                <a:spcPts val="2300"/>
              </a:lnSpc>
              <a:spcBef>
                <a:spcPts val="0"/>
              </a:spcBef>
            </a:pPr>
            <a:r>
              <a:rPr lang="en-GB" sz="1600" kern="0" dirty="0" smtClean="0">
                <a:solidFill>
                  <a:schemeClr val="tx1"/>
                </a:solidFill>
                <a:latin typeface="Chalkboard"/>
              </a:rPr>
              <a:t>He said it would be possible if the father believed.</a:t>
            </a:r>
          </a:p>
          <a:p>
            <a:pPr algn="l">
              <a:lnSpc>
                <a:spcPts val="2300"/>
              </a:lnSpc>
              <a:spcBef>
                <a:spcPts val="0"/>
              </a:spcBef>
            </a:pPr>
            <a:r>
              <a:rPr lang="en-GB" sz="1600" kern="0" dirty="0" smtClean="0">
                <a:solidFill>
                  <a:schemeClr val="tx1"/>
                </a:solidFill>
                <a:latin typeface="Chalkboard"/>
              </a:rPr>
              <a:t>He then rebuked the spirit and the boy got up.</a:t>
            </a:r>
          </a:p>
          <a:p>
            <a:pPr algn="l">
              <a:lnSpc>
                <a:spcPts val="23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30- to 32</a:t>
            </a:r>
            <a:r>
              <a:rPr lang="en-GB" sz="1600" b="1" kern="0" dirty="0" smtClean="0">
                <a:solidFill>
                  <a:schemeClr val="tx1"/>
                </a:solidFill>
                <a:latin typeface="Chalkboard"/>
              </a:rPr>
              <a:t>. </a:t>
            </a:r>
            <a:r>
              <a:rPr lang="en-GB" sz="1600" b="1" kern="0" dirty="0" smtClean="0">
                <a:solidFill>
                  <a:schemeClr val="tx1"/>
                </a:solidFill>
                <a:latin typeface="Chalkboard"/>
              </a:rPr>
              <a:t>What did Jesus predict?</a:t>
            </a:r>
          </a:p>
          <a:p>
            <a:pPr algn="l">
              <a:lnSpc>
                <a:spcPts val="2300"/>
              </a:lnSpc>
              <a:spcBef>
                <a:spcPts val="0"/>
              </a:spcBef>
            </a:pPr>
            <a:r>
              <a:rPr lang="en-GB" sz="1600" kern="0" dirty="0" smtClean="0">
                <a:solidFill>
                  <a:schemeClr val="tx1"/>
                </a:solidFill>
                <a:latin typeface="Chalkboard"/>
              </a:rPr>
              <a:t>Jesus predicted that he would be handed over to people who would kill him, but he would rise again three days later.</a:t>
            </a:r>
          </a:p>
          <a:p>
            <a:pPr algn="l">
              <a:lnSpc>
                <a:spcPts val="23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33 to 37</a:t>
            </a:r>
            <a:r>
              <a:rPr lang="en-GB" sz="1600" b="1" kern="0" dirty="0" smtClean="0">
                <a:solidFill>
                  <a:schemeClr val="tx1"/>
                </a:solidFill>
                <a:latin typeface="Chalkboard"/>
              </a:rPr>
              <a:t>. What did Jesus tell his disciples about humility and why?</a:t>
            </a:r>
          </a:p>
          <a:p>
            <a:pPr algn="l">
              <a:lnSpc>
                <a:spcPts val="2300"/>
              </a:lnSpc>
              <a:spcBef>
                <a:spcPts val="0"/>
              </a:spcBef>
            </a:pPr>
            <a:r>
              <a:rPr lang="en-GB" sz="1600" kern="0" dirty="0" smtClean="0">
                <a:solidFill>
                  <a:schemeClr val="tx1"/>
                </a:solidFill>
                <a:latin typeface="Chalkboard"/>
              </a:rPr>
              <a:t>Jesus used a child to teach them humility after the disciples had argued about who was the greatest.</a:t>
            </a:r>
          </a:p>
        </p:txBody>
      </p:sp>
    </p:spTree>
    <p:extLst>
      <p:ext uri="{BB962C8B-B14F-4D97-AF65-F5344CB8AC3E}">
        <p14:creationId xmlns:p14="http://schemas.microsoft.com/office/powerpoint/2010/main" val="231046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2"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15 Mark 9</a:t>
            </a:r>
            <a:endParaRPr lang="en-GB" sz="2000" b="1" kern="0" dirty="0">
              <a:solidFill>
                <a:schemeClr val="tx1"/>
              </a:solidFill>
              <a:latin typeface="Chalkboard"/>
            </a:endParaRPr>
          </a:p>
        </p:txBody>
      </p:sp>
      <p:sp>
        <p:nvSpPr>
          <p:cNvPr id="15" name="Subtitle 2"/>
          <p:cNvSpPr txBox="1">
            <a:spLocks/>
          </p:cNvSpPr>
          <p:nvPr/>
        </p:nvSpPr>
        <p:spPr bwMode="auto">
          <a:xfrm>
            <a:off x="986792" y="1491630"/>
            <a:ext cx="7365751"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38 to 41</a:t>
            </a:r>
            <a:r>
              <a:rPr lang="en-GB" sz="1600" b="1" kern="0" dirty="0" smtClean="0">
                <a:solidFill>
                  <a:schemeClr val="tx1"/>
                </a:solidFill>
                <a:latin typeface="Chalkboard"/>
              </a:rPr>
              <a:t>. </a:t>
            </a:r>
            <a:r>
              <a:rPr lang="en-GB" sz="1600" b="1" kern="0" dirty="0" smtClean="0">
                <a:solidFill>
                  <a:schemeClr val="tx1"/>
                </a:solidFill>
                <a:latin typeface="Chalkboard"/>
              </a:rPr>
              <a:t>What did Jesus say about those who healed in his name?</a:t>
            </a:r>
          </a:p>
          <a:p>
            <a:pPr algn="l">
              <a:lnSpc>
                <a:spcPts val="2600"/>
              </a:lnSpc>
              <a:spcBef>
                <a:spcPts val="0"/>
              </a:spcBef>
            </a:pPr>
            <a:r>
              <a:rPr lang="en-GB" sz="1600" kern="0" dirty="0" smtClean="0">
                <a:solidFill>
                  <a:schemeClr val="tx1"/>
                </a:solidFill>
                <a:latin typeface="Chalkboard"/>
              </a:rPr>
              <a:t>They were not to be forbidden because no-one, who spoke badly about Jesus, could do a miracle in his name.</a:t>
            </a:r>
          </a:p>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42 to 50</a:t>
            </a:r>
            <a:r>
              <a:rPr lang="en-GB" sz="1600" b="1" kern="0" dirty="0" smtClean="0">
                <a:solidFill>
                  <a:schemeClr val="tx1"/>
                </a:solidFill>
                <a:latin typeface="Chalkboard"/>
              </a:rPr>
              <a:t>. </a:t>
            </a:r>
            <a:r>
              <a:rPr lang="en-GB" sz="1600" b="1" kern="0" dirty="0" smtClean="0">
                <a:solidFill>
                  <a:schemeClr val="tx1"/>
                </a:solidFill>
                <a:latin typeface="Chalkboard"/>
              </a:rPr>
              <a:t>What did Jesus say about stumbling? </a:t>
            </a:r>
          </a:p>
          <a:p>
            <a:pPr algn="l">
              <a:lnSpc>
                <a:spcPts val="2600"/>
              </a:lnSpc>
              <a:spcBef>
                <a:spcPts val="0"/>
              </a:spcBef>
            </a:pPr>
            <a:r>
              <a:rPr lang="en-GB" sz="1600" kern="0" dirty="0" smtClean="0">
                <a:solidFill>
                  <a:schemeClr val="tx1"/>
                </a:solidFill>
                <a:latin typeface="Chalkboard"/>
              </a:rPr>
              <a:t>Jesus said that we must cut things out of our lives if they cause us (or others) to stumble. He warned that otherwise we will be destroyed, or end up, in Gehenna. </a:t>
            </a:r>
          </a:p>
        </p:txBody>
      </p:sp>
    </p:spTree>
    <p:extLst>
      <p:ext uri="{BB962C8B-B14F-4D97-AF65-F5344CB8AC3E}">
        <p14:creationId xmlns:p14="http://schemas.microsoft.com/office/powerpoint/2010/main" val="1889584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91519" y="1059582"/>
            <a:ext cx="590465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35:</a:t>
            </a:r>
          </a:p>
          <a:p>
            <a:pPr marL="457200" lvl="1" indent="0">
              <a:buClr>
                <a:srgbClr val="000000"/>
              </a:buClr>
              <a:buNone/>
            </a:pPr>
            <a:r>
              <a:rPr lang="en-GB" sz="1600" b="1" dirty="0" smtClean="0">
                <a:solidFill>
                  <a:srgbClr val="333333"/>
                </a:solidFill>
                <a:latin typeface="Chalkboard"/>
              </a:rPr>
              <a:t>Humility</a:t>
            </a:r>
            <a:endParaRPr lang="en-GB" sz="1600" b="1" dirty="0">
              <a:solidFill>
                <a:srgbClr val="333333"/>
              </a:solidFill>
              <a:latin typeface="Chalkboard"/>
            </a:endParaRPr>
          </a:p>
        </p:txBody>
      </p:sp>
      <p:sp>
        <p:nvSpPr>
          <p:cNvPr id="16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15 Mark 9</a:t>
            </a:r>
            <a:endParaRPr lang="en-GB" sz="2000" b="1" kern="0" dirty="0">
              <a:solidFill>
                <a:schemeClr val="tx1"/>
              </a:solidFill>
              <a:latin typeface="Chalkboard"/>
            </a:endParaRPr>
          </a:p>
        </p:txBody>
      </p:sp>
      <p:sp>
        <p:nvSpPr>
          <p:cNvPr id="162" name="TextBox 161"/>
          <p:cNvSpPr txBox="1"/>
          <p:nvPr/>
        </p:nvSpPr>
        <p:spPr>
          <a:xfrm>
            <a:off x="2401146" y="1851670"/>
            <a:ext cx="5673774" cy="2705869"/>
          </a:xfrm>
          <a:prstGeom prst="rect">
            <a:avLst/>
          </a:prstGeom>
          <a:solidFill>
            <a:srgbClr val="FFFFCC"/>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noProof="0" dirty="0" smtClean="0">
                <a:ln>
                  <a:noFill/>
                </a:ln>
                <a:effectLst/>
                <a:uLnTx/>
                <a:uFillTx/>
                <a:latin typeface="Chalkboard"/>
              </a:rPr>
              <a:t>Main point(s)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p:txBody>
      </p:sp>
      <p:sp>
        <p:nvSpPr>
          <p:cNvPr id="163" name="TextBox 162"/>
          <p:cNvSpPr txBox="1"/>
          <p:nvPr/>
        </p:nvSpPr>
        <p:spPr>
          <a:xfrm>
            <a:off x="517877" y="1836811"/>
            <a:ext cx="1724397" cy="2705869"/>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noProof="0" dirty="0" smtClean="0">
                <a:ln>
                  <a:noFill/>
                </a:ln>
                <a:effectLst/>
                <a:uLnTx/>
                <a:uFillTx/>
                <a:latin typeface="Chalkboard"/>
              </a:rPr>
              <a:t>Verse(s)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p:txBody>
      </p:sp>
      <p:sp>
        <p:nvSpPr>
          <p:cNvPr id="164" name="TextBox 163"/>
          <p:cNvSpPr txBox="1"/>
          <p:nvPr/>
        </p:nvSpPr>
        <p:spPr>
          <a:xfrm>
            <a:off x="722538" y="2268861"/>
            <a:ext cx="1462885" cy="584775"/>
          </a:xfrm>
          <a:prstGeom prst="rect">
            <a:avLst/>
          </a:prstGeom>
          <a:noFill/>
        </p:spPr>
        <p:txBody>
          <a:bodyPr wrap="square" rtlCol="0">
            <a:spAutoFit/>
          </a:bodyPr>
          <a:lstStyle/>
          <a:p>
            <a:pPr fontAlgn="base">
              <a:spcBef>
                <a:spcPct val="0"/>
              </a:spcBef>
              <a:spcAft>
                <a:spcPct val="0"/>
              </a:spcAft>
            </a:pPr>
            <a:r>
              <a:rPr lang="en-GB" sz="1600" dirty="0">
                <a:latin typeface="Chalkboard"/>
              </a:rPr>
              <a:t>Psalm 10 v 17</a:t>
            </a:r>
          </a:p>
        </p:txBody>
      </p:sp>
      <p:sp>
        <p:nvSpPr>
          <p:cNvPr id="165" name="TextBox 164"/>
          <p:cNvSpPr txBox="1"/>
          <p:nvPr/>
        </p:nvSpPr>
        <p:spPr>
          <a:xfrm>
            <a:off x="2431258" y="2268861"/>
            <a:ext cx="5787678" cy="338554"/>
          </a:xfrm>
          <a:prstGeom prst="rect">
            <a:avLst/>
          </a:prstGeom>
          <a:noFill/>
        </p:spPr>
        <p:txBody>
          <a:bodyPr wrap="square" rtlCol="0">
            <a:spAutoFit/>
          </a:bodyPr>
          <a:lstStyle/>
          <a:p>
            <a:pPr fontAlgn="base">
              <a:spcBef>
                <a:spcPct val="0"/>
              </a:spcBef>
              <a:spcAft>
                <a:spcPct val="0"/>
              </a:spcAft>
            </a:pPr>
            <a:r>
              <a:rPr lang="en-GB" sz="1600" dirty="0">
                <a:latin typeface="Chalkboard"/>
              </a:rPr>
              <a:t>God listens to what humble people want. </a:t>
            </a:r>
          </a:p>
        </p:txBody>
      </p:sp>
      <p:sp>
        <p:nvSpPr>
          <p:cNvPr id="166" name="TextBox 165"/>
          <p:cNvSpPr txBox="1"/>
          <p:nvPr/>
        </p:nvSpPr>
        <p:spPr>
          <a:xfrm>
            <a:off x="707851" y="2915118"/>
            <a:ext cx="1534423" cy="584775"/>
          </a:xfrm>
          <a:prstGeom prst="rect">
            <a:avLst/>
          </a:prstGeom>
          <a:noFill/>
        </p:spPr>
        <p:txBody>
          <a:bodyPr wrap="square" rtlCol="0">
            <a:spAutoFit/>
          </a:bodyPr>
          <a:lstStyle/>
          <a:p>
            <a:pPr fontAlgn="base">
              <a:spcBef>
                <a:spcPct val="0"/>
              </a:spcBef>
              <a:spcAft>
                <a:spcPct val="0"/>
              </a:spcAft>
            </a:pPr>
            <a:r>
              <a:rPr lang="en-GB" sz="1600" dirty="0">
                <a:latin typeface="Chalkboard"/>
              </a:rPr>
              <a:t>Proverbs 16 v 18 and 19</a:t>
            </a:r>
          </a:p>
        </p:txBody>
      </p:sp>
      <p:sp>
        <p:nvSpPr>
          <p:cNvPr id="167" name="TextBox 166"/>
          <p:cNvSpPr txBox="1"/>
          <p:nvPr/>
        </p:nvSpPr>
        <p:spPr>
          <a:xfrm>
            <a:off x="2423668" y="2902388"/>
            <a:ext cx="5787678" cy="338554"/>
          </a:xfrm>
          <a:prstGeom prst="rect">
            <a:avLst/>
          </a:prstGeom>
          <a:noFill/>
        </p:spPr>
        <p:txBody>
          <a:bodyPr wrap="square" rtlCol="0">
            <a:spAutoFit/>
          </a:bodyPr>
          <a:lstStyle/>
          <a:p>
            <a:pPr fontAlgn="base">
              <a:spcBef>
                <a:spcPct val="0"/>
              </a:spcBef>
            </a:pPr>
            <a:r>
              <a:rPr lang="en-GB" sz="1600" dirty="0">
                <a:latin typeface="Chalkboard"/>
              </a:rPr>
              <a:t>It is better to be humble because the proud will fall</a:t>
            </a:r>
            <a:r>
              <a:rPr lang="en-GB" sz="1600" dirty="0" smtClean="0">
                <a:latin typeface="Chalkboard"/>
              </a:rPr>
              <a:t>.</a:t>
            </a:r>
            <a:endParaRPr lang="en-GB" sz="1600" dirty="0">
              <a:latin typeface="Chalkboard"/>
            </a:endParaRPr>
          </a:p>
        </p:txBody>
      </p:sp>
      <p:sp>
        <p:nvSpPr>
          <p:cNvPr id="168" name="TextBox 167"/>
          <p:cNvSpPr txBox="1"/>
          <p:nvPr/>
        </p:nvSpPr>
        <p:spPr>
          <a:xfrm>
            <a:off x="722538" y="3636280"/>
            <a:ext cx="1595537" cy="338554"/>
          </a:xfrm>
          <a:prstGeom prst="rect">
            <a:avLst/>
          </a:prstGeom>
          <a:noFill/>
        </p:spPr>
        <p:txBody>
          <a:bodyPr wrap="square" rtlCol="0">
            <a:spAutoFit/>
          </a:bodyPr>
          <a:lstStyle/>
          <a:p>
            <a:pPr fontAlgn="base">
              <a:spcBef>
                <a:spcPct val="0"/>
              </a:spcBef>
              <a:spcAft>
                <a:spcPct val="0"/>
              </a:spcAft>
            </a:pPr>
            <a:r>
              <a:rPr lang="en-GB" sz="1600" dirty="0">
                <a:latin typeface="Chalkboard"/>
              </a:rPr>
              <a:t>Isaiah 57 v 15</a:t>
            </a:r>
          </a:p>
        </p:txBody>
      </p:sp>
      <p:sp>
        <p:nvSpPr>
          <p:cNvPr id="169" name="TextBox 168"/>
          <p:cNvSpPr txBox="1"/>
          <p:nvPr/>
        </p:nvSpPr>
        <p:spPr>
          <a:xfrm>
            <a:off x="2463256" y="3626875"/>
            <a:ext cx="5787678" cy="338554"/>
          </a:xfrm>
          <a:prstGeom prst="rect">
            <a:avLst/>
          </a:prstGeom>
          <a:noFill/>
        </p:spPr>
        <p:txBody>
          <a:bodyPr wrap="square" rtlCol="0">
            <a:spAutoFit/>
          </a:bodyPr>
          <a:lstStyle/>
          <a:p>
            <a:pPr fontAlgn="base">
              <a:spcBef>
                <a:spcPct val="0"/>
              </a:spcBef>
              <a:spcAft>
                <a:spcPct val="0"/>
              </a:spcAft>
            </a:pPr>
            <a:r>
              <a:rPr lang="en-GB" sz="1600" dirty="0">
                <a:latin typeface="Chalkboard"/>
              </a:rPr>
              <a:t>God dwells with those who are humble.</a:t>
            </a: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p:bldP spid="166" grpId="0"/>
      <p:bldP spid="167" grpId="0"/>
      <p:bldP spid="168" grpId="0"/>
      <p:bldP spid="16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79" name="Subtitle 2"/>
          <p:cNvSpPr txBox="1">
            <a:spLocks/>
          </p:cNvSpPr>
          <p:nvPr/>
        </p:nvSpPr>
        <p:spPr bwMode="auto">
          <a:xfrm>
            <a:off x="1491519" y="1059582"/>
            <a:ext cx="2952328"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31:</a:t>
            </a:r>
          </a:p>
          <a:p>
            <a:pPr marL="457200" lvl="1" indent="0">
              <a:buClr>
                <a:srgbClr val="000000"/>
              </a:buClr>
              <a:buNone/>
            </a:pPr>
            <a:r>
              <a:rPr lang="en-GB" sz="1600" b="1" dirty="0">
                <a:solidFill>
                  <a:srgbClr val="333333"/>
                </a:solidFill>
                <a:latin typeface="Chalkboard"/>
              </a:rPr>
              <a:t>Why did Jesus die?</a:t>
            </a:r>
          </a:p>
        </p:txBody>
      </p:sp>
      <p:sp>
        <p:nvSpPr>
          <p:cNvPr id="113"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15 Mark 9</a:t>
            </a:r>
            <a:endParaRPr lang="en-GB" sz="2000" b="1" kern="0" dirty="0">
              <a:solidFill>
                <a:schemeClr val="tx1"/>
              </a:solidFill>
              <a:latin typeface="Chalkboard"/>
            </a:endParaRPr>
          </a:p>
        </p:txBody>
      </p:sp>
      <p:sp>
        <p:nvSpPr>
          <p:cNvPr id="114" name="TextBox 113"/>
          <p:cNvSpPr txBox="1"/>
          <p:nvPr/>
        </p:nvSpPr>
        <p:spPr>
          <a:xfrm>
            <a:off x="2566839" y="1770467"/>
            <a:ext cx="5673774" cy="2705869"/>
          </a:xfrm>
          <a:prstGeom prst="rect">
            <a:avLst/>
          </a:prstGeom>
          <a:solidFill>
            <a:srgbClr val="FFFFCC"/>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noProof="0" dirty="0" smtClean="0">
                <a:ln>
                  <a:noFill/>
                </a:ln>
                <a:effectLst/>
                <a:uLnTx/>
                <a:uFillTx/>
                <a:latin typeface="Chalkboard"/>
              </a:rPr>
              <a:t>Main point(s)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p:txBody>
      </p:sp>
      <p:sp>
        <p:nvSpPr>
          <p:cNvPr id="115" name="TextBox 114"/>
          <p:cNvSpPr txBox="1"/>
          <p:nvPr/>
        </p:nvSpPr>
        <p:spPr>
          <a:xfrm>
            <a:off x="895797" y="1755608"/>
            <a:ext cx="1512168" cy="2705869"/>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noProof="0" dirty="0" smtClean="0">
                <a:ln>
                  <a:noFill/>
                </a:ln>
                <a:effectLst/>
                <a:uLnTx/>
                <a:uFillTx/>
                <a:latin typeface="Chalkboard"/>
              </a:rPr>
              <a:t>Verse(s)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p:txBody>
      </p:sp>
      <p:sp>
        <p:nvSpPr>
          <p:cNvPr id="116" name="TextBox 115"/>
          <p:cNvSpPr txBox="1"/>
          <p:nvPr/>
        </p:nvSpPr>
        <p:spPr>
          <a:xfrm>
            <a:off x="1118813" y="2187658"/>
            <a:ext cx="1289152" cy="338554"/>
          </a:xfrm>
          <a:prstGeom prst="rect">
            <a:avLst/>
          </a:prstGeom>
          <a:noFill/>
        </p:spPr>
        <p:txBody>
          <a:bodyPr wrap="square" rtlCol="0">
            <a:spAutoFit/>
          </a:bodyPr>
          <a:lstStyle/>
          <a:p>
            <a:pPr fontAlgn="base">
              <a:spcBef>
                <a:spcPct val="0"/>
              </a:spcBef>
              <a:spcAft>
                <a:spcPct val="0"/>
              </a:spcAft>
            </a:pPr>
            <a:r>
              <a:rPr lang="en-GB" sz="1600" dirty="0">
                <a:latin typeface="Chalkboard"/>
              </a:rPr>
              <a:t>Micah 6 v 8</a:t>
            </a:r>
          </a:p>
        </p:txBody>
      </p:sp>
      <p:sp>
        <p:nvSpPr>
          <p:cNvPr id="117" name="TextBox 116"/>
          <p:cNvSpPr txBox="1"/>
          <p:nvPr/>
        </p:nvSpPr>
        <p:spPr>
          <a:xfrm>
            <a:off x="2596951" y="2187656"/>
            <a:ext cx="5787678" cy="338554"/>
          </a:xfrm>
          <a:prstGeom prst="rect">
            <a:avLst/>
          </a:prstGeom>
          <a:noFill/>
        </p:spPr>
        <p:txBody>
          <a:bodyPr wrap="square" rtlCol="0">
            <a:spAutoFit/>
          </a:bodyPr>
          <a:lstStyle/>
          <a:p>
            <a:pPr fontAlgn="base">
              <a:spcBef>
                <a:spcPct val="0"/>
              </a:spcBef>
              <a:spcAft>
                <a:spcPct val="0"/>
              </a:spcAft>
            </a:pPr>
            <a:r>
              <a:rPr lang="en-GB" sz="1600" dirty="0">
                <a:latin typeface="Chalkboard"/>
              </a:rPr>
              <a:t>God wants us to love mercy and walk humbly with God</a:t>
            </a:r>
            <a:r>
              <a:rPr lang="en-GB" sz="1600" dirty="0" smtClean="0">
                <a:latin typeface="Chalkboard"/>
              </a:rPr>
              <a:t>.</a:t>
            </a:r>
            <a:endParaRPr lang="en-GB" sz="1600" dirty="0">
              <a:latin typeface="Chalkboard"/>
            </a:endParaRPr>
          </a:p>
        </p:txBody>
      </p:sp>
      <p:sp>
        <p:nvSpPr>
          <p:cNvPr id="118" name="TextBox 117"/>
          <p:cNvSpPr txBox="1"/>
          <p:nvPr/>
        </p:nvSpPr>
        <p:spPr>
          <a:xfrm>
            <a:off x="1101947" y="2814635"/>
            <a:ext cx="1306017" cy="584775"/>
          </a:xfrm>
          <a:prstGeom prst="rect">
            <a:avLst/>
          </a:prstGeom>
          <a:noFill/>
        </p:spPr>
        <p:txBody>
          <a:bodyPr wrap="square" rtlCol="0">
            <a:spAutoFit/>
          </a:bodyPr>
          <a:lstStyle/>
          <a:p>
            <a:pPr fontAlgn="base">
              <a:spcBef>
                <a:spcPct val="0"/>
              </a:spcBef>
              <a:spcAft>
                <a:spcPct val="0"/>
              </a:spcAft>
            </a:pPr>
            <a:r>
              <a:rPr lang="en-GB" sz="1600" dirty="0">
                <a:latin typeface="Chalkboard"/>
              </a:rPr>
              <a:t>Mathew 23 v 10 to 12</a:t>
            </a:r>
          </a:p>
        </p:txBody>
      </p:sp>
      <p:sp>
        <p:nvSpPr>
          <p:cNvPr id="119" name="TextBox 118"/>
          <p:cNvSpPr txBox="1"/>
          <p:nvPr/>
        </p:nvSpPr>
        <p:spPr>
          <a:xfrm>
            <a:off x="2596951" y="2814465"/>
            <a:ext cx="5787678" cy="584775"/>
          </a:xfrm>
          <a:prstGeom prst="rect">
            <a:avLst/>
          </a:prstGeom>
          <a:noFill/>
        </p:spPr>
        <p:txBody>
          <a:bodyPr wrap="square" rtlCol="0">
            <a:spAutoFit/>
          </a:bodyPr>
          <a:lstStyle/>
          <a:p>
            <a:pPr fontAlgn="base">
              <a:spcBef>
                <a:spcPct val="0"/>
              </a:spcBef>
              <a:spcAft>
                <a:spcPct val="0"/>
              </a:spcAft>
            </a:pPr>
            <a:r>
              <a:rPr lang="en-GB" sz="1600" dirty="0">
                <a:latin typeface="Chalkboard"/>
              </a:rPr>
              <a:t>Christ tells us not to want to be a master. The great ones are servants. Anyone who exalts himself will be humbled.</a:t>
            </a:r>
          </a:p>
        </p:txBody>
      </p:sp>
      <p:sp>
        <p:nvSpPr>
          <p:cNvPr id="120" name="TextBox 119"/>
          <p:cNvSpPr txBox="1"/>
          <p:nvPr/>
        </p:nvSpPr>
        <p:spPr>
          <a:xfrm>
            <a:off x="1155189" y="3742299"/>
            <a:ext cx="1306017" cy="584775"/>
          </a:xfrm>
          <a:prstGeom prst="rect">
            <a:avLst/>
          </a:prstGeom>
          <a:noFill/>
        </p:spPr>
        <p:txBody>
          <a:bodyPr wrap="square" rtlCol="0">
            <a:spAutoFit/>
          </a:bodyPr>
          <a:lstStyle/>
          <a:p>
            <a:pPr fontAlgn="base">
              <a:spcBef>
                <a:spcPct val="0"/>
              </a:spcBef>
              <a:spcAft>
                <a:spcPct val="0"/>
              </a:spcAft>
            </a:pPr>
            <a:r>
              <a:rPr lang="en-GB" sz="1600" dirty="0">
                <a:latin typeface="Chalkboard"/>
              </a:rPr>
              <a:t>Colossians 3 v 12</a:t>
            </a:r>
          </a:p>
        </p:txBody>
      </p:sp>
      <p:sp>
        <p:nvSpPr>
          <p:cNvPr id="121" name="TextBox 120"/>
          <p:cNvSpPr txBox="1"/>
          <p:nvPr/>
        </p:nvSpPr>
        <p:spPr>
          <a:xfrm>
            <a:off x="2596951" y="3742167"/>
            <a:ext cx="5787678" cy="338554"/>
          </a:xfrm>
          <a:prstGeom prst="rect">
            <a:avLst/>
          </a:prstGeom>
          <a:noFill/>
        </p:spPr>
        <p:txBody>
          <a:bodyPr wrap="square" rtlCol="0">
            <a:spAutoFit/>
          </a:bodyPr>
          <a:lstStyle/>
          <a:p>
            <a:pPr fontAlgn="base">
              <a:spcBef>
                <a:spcPct val="0"/>
              </a:spcBef>
              <a:spcAft>
                <a:spcPct val="0"/>
              </a:spcAft>
            </a:pPr>
            <a:r>
              <a:rPr lang="en-GB" sz="1600" dirty="0">
                <a:latin typeface="Chalkboard"/>
              </a:rPr>
              <a:t>God’s chosen ones should be kind, lowly and humble.</a:t>
            </a:r>
          </a:p>
        </p:txBody>
      </p:sp>
    </p:spTree>
    <p:extLst>
      <p:ext uri="{BB962C8B-B14F-4D97-AF65-F5344CB8AC3E}">
        <p14:creationId xmlns:p14="http://schemas.microsoft.com/office/powerpoint/2010/main" val="162500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1300</TotalTime>
  <Words>944</Words>
  <Application>Microsoft Office PowerPoint</Application>
  <PresentationFormat>On-screen Show (16:9)</PresentationFormat>
  <Paragraphs>211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94</cp:revision>
  <dcterms:created xsi:type="dcterms:W3CDTF">2020-04-16T13:12:45Z</dcterms:created>
  <dcterms:modified xsi:type="dcterms:W3CDTF">2020-04-20T07:39:49Z</dcterms:modified>
</cp:coreProperties>
</file>