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70" r:id="rId4"/>
    <p:sldId id="271" r:id="rId5"/>
    <p:sldId id="263" r:id="rId6"/>
    <p:sldId id="264" r:id="rId7"/>
    <p:sldId id="272" r:id="rId8"/>
    <p:sldId id="266" r:id="rId9"/>
    <p:sldId id="274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28/05/2020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28/05/2020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 bwMode="auto">
          <a:xfrm>
            <a:off x="1392119" y="1347614"/>
            <a:ext cx="6400800" cy="375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Recap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Psalm 72: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world would be like ruled over and judged by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God’s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special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son.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Isaiah 11: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rule of God’s special person will be unlike that of any other ruler in the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past. </a:t>
            </a: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Acts 17: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special person is Jesus Christ. What the apostle Paul told the Athenians about God’s plan with Jesus Christ.</a:t>
            </a: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 Corinthians 15: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Paul taught about the resurrection of the dead and its significance for us.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440394" y="1398801"/>
            <a:ext cx="6400800" cy="1382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1920"/>
              </a:lnSpc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Background to Psalm 19</a:t>
            </a:r>
          </a:p>
          <a:p>
            <a:pPr algn="l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GB" sz="1600" dirty="0">
                <a:solidFill>
                  <a:srgbClr val="333333"/>
                </a:solidFill>
                <a:latin typeface="Chalkboard"/>
              </a:rPr>
              <a:t>This is one of the many Psalms written by king David, one of the early kings of the nation of Israel. 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 </a:t>
            </a: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  <a:p>
            <a:pPr algn="l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40394" y="2688794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 learn about God by looking at the universe </a:t>
            </a:r>
          </a:p>
          <a:p>
            <a:pPr marL="285750" marR="0" lvl="0" indent="-285750" algn="l" defTabSz="914400" rtl="0" eaLnBrk="1" fontAlgn="base" latinLnBrk="0" hangingPunct="1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Why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 should take notice of the message from God</a:t>
            </a: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92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Psalm 19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5450" y="1563638"/>
            <a:ext cx="6558433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b="1" kern="0" dirty="0"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 to 6.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How do the heavens and the expanse speak to us and what is the message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heavens and expanse: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show God’s glory and power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are an evidence of a great deal of knowledge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can be seen worldwide </a:t>
            </a:r>
          </a:p>
          <a:p>
            <a:pPr>
              <a:lnSpc>
                <a:spcPts val="2100"/>
              </a:lnSpc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They tell us of a wise, powerful, great Creator.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25450" y="1635646"/>
            <a:ext cx="6558433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b="1" kern="0" dirty="0">
                <a:latin typeface="Chalkboard"/>
              </a:rPr>
              <a:t>v </a:t>
            </a:r>
            <a:r>
              <a:rPr lang="en-GB" sz="1600" b="1" kern="0" dirty="0" smtClean="0">
                <a:latin typeface="Chalkboard"/>
              </a:rPr>
              <a:t>7 to 14</a:t>
            </a:r>
            <a:r>
              <a:rPr lang="en-GB" sz="1600" b="1" dirty="0" smtClean="0">
                <a:latin typeface="Chalkboard"/>
              </a:rPr>
              <a:t>. What are the different terms used for the way God speaks to us?</a:t>
            </a:r>
          </a:p>
          <a:p>
            <a:pPr>
              <a:lnSpc>
                <a:spcPts val="2100"/>
              </a:lnSpc>
            </a:pPr>
            <a:r>
              <a:rPr lang="en-GB" sz="1600" dirty="0" smtClean="0">
                <a:latin typeface="Chalkboard"/>
              </a:rPr>
              <a:t>God speaks to us by: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law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testimony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precepts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commandment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ordinances</a:t>
            </a: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  <a:defRPr/>
            </a:pPr>
            <a:r>
              <a:rPr lang="en-GB" sz="1800" b="1" kern="0" dirty="0" smtClean="0">
                <a:solidFill>
                  <a:srgbClr val="333333"/>
                </a:solidFill>
                <a:latin typeface="Chalkboard"/>
              </a:rPr>
              <a:t>2. Questions</a:t>
            </a:r>
          </a:p>
          <a:p>
            <a:pPr algn="l">
              <a:buClr>
                <a:srgbClr val="000000"/>
              </a:buClr>
              <a:defRPr/>
            </a:pPr>
            <a:endParaRPr lang="en-GB" sz="18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  <a:defRPr/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8749" y="1662259"/>
            <a:ext cx="6558433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b="1" kern="0" dirty="0">
                <a:latin typeface="Chalkboard"/>
              </a:rPr>
              <a:t>v </a:t>
            </a:r>
            <a:r>
              <a:rPr lang="en-GB" sz="1600" b="1" kern="0" dirty="0" smtClean="0">
                <a:latin typeface="Chalkboard"/>
              </a:rPr>
              <a:t>7 to 14.</a:t>
            </a:r>
            <a:r>
              <a:rPr lang="en-GB" sz="1600" b="1" kern="2400" dirty="0" smtClean="0">
                <a:latin typeface="Chalkboard"/>
              </a:rPr>
              <a:t> </a:t>
            </a:r>
            <a:r>
              <a:rPr lang="en-GB" sz="1600" b="1" kern="2400" dirty="0">
                <a:latin typeface="Chalkboard"/>
              </a:rPr>
              <a:t>What are the results of listening to </a:t>
            </a:r>
            <a:r>
              <a:rPr lang="en-GB" sz="1600" b="1" kern="2400" dirty="0" smtClean="0">
                <a:latin typeface="Chalkboard"/>
              </a:rPr>
              <a:t>and obeying God?</a:t>
            </a:r>
          </a:p>
          <a:p>
            <a:pPr lvl="1">
              <a:lnSpc>
                <a:spcPts val="2100"/>
              </a:lnSpc>
            </a:pPr>
            <a:r>
              <a:rPr lang="en-US" sz="1600" spc="10" dirty="0" smtClean="0">
                <a:latin typeface="Chalkboard"/>
              </a:rPr>
              <a:t>Listening to and obeying God:</a:t>
            </a:r>
            <a:endParaRPr lang="en-GB" sz="1600" spc="10" dirty="0" smtClean="0">
              <a:latin typeface="Chalkboard"/>
            </a:endParaRP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spc="10" dirty="0" smtClean="0">
                <a:latin typeface="Chalkboard"/>
              </a:rPr>
              <a:t>restores </a:t>
            </a:r>
            <a:r>
              <a:rPr lang="en-GB" sz="1600" spc="10" dirty="0">
                <a:latin typeface="Chalkboard"/>
              </a:rPr>
              <a:t>the </a:t>
            </a:r>
            <a:r>
              <a:rPr lang="en-GB" sz="1600" spc="10" dirty="0" smtClean="0">
                <a:latin typeface="Chalkboard"/>
              </a:rPr>
              <a:t>soul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spc="10" dirty="0" smtClean="0">
                <a:latin typeface="Chalkboard"/>
              </a:rPr>
              <a:t>makes the simple wise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spc="10" dirty="0" smtClean="0">
                <a:latin typeface="Chalkboard"/>
              </a:rPr>
              <a:t>rejoices the heart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spc="10" dirty="0" smtClean="0">
                <a:latin typeface="Chalkboard"/>
              </a:rPr>
              <a:t>enlightens </a:t>
            </a:r>
            <a:r>
              <a:rPr lang="en-GB" sz="1600" spc="10" dirty="0">
                <a:latin typeface="Chalkboard"/>
              </a:rPr>
              <a:t>the </a:t>
            </a:r>
            <a:r>
              <a:rPr lang="en-GB" sz="1600" spc="10" dirty="0" smtClean="0">
                <a:latin typeface="Chalkboard"/>
              </a:rPr>
              <a:t>eyes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spc="10" dirty="0" smtClean="0">
                <a:latin typeface="Chalkboard"/>
              </a:rPr>
              <a:t>gives warnings</a:t>
            </a:r>
          </a:p>
          <a:p>
            <a:pPr marL="742950" lvl="1" indent="-28575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en-GB" sz="1600" spc="10" dirty="0" smtClean="0">
                <a:latin typeface="Chalkboard"/>
              </a:rPr>
              <a:t>offers great </a:t>
            </a:r>
            <a:r>
              <a:rPr lang="en-GB" sz="1600" spc="10" dirty="0">
                <a:latin typeface="Chalkboard"/>
              </a:rPr>
              <a:t>reward </a:t>
            </a:r>
            <a:endParaRPr lang="en-GB" sz="1600" spc="1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9262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Obedience.</a:t>
            </a:r>
            <a:endParaRPr lang="en-GB" sz="16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6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422295" y="1679729"/>
            <a:ext cx="5849788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latin typeface="Chalkboard"/>
              </a:rPr>
              <a:t>Main point(s)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568" y="1671356"/>
            <a:ext cx="1579853" cy="27853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latin typeface="Chalkboard"/>
              </a:rPr>
              <a:t>Verse(s)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>
              <a:latin typeface="Chalkboard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47294" y="2096919"/>
            <a:ext cx="12891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Exodus 19 v 3 to 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452407" y="2096919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Israelites are promised that they will be precious to God if they obey Him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6403" y="2847997"/>
            <a:ext cx="167104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pl-PL" sz="1600" dirty="0">
                <a:solidFill>
                  <a:srgbClr val="000000"/>
                </a:solidFill>
                <a:latin typeface="Chalkboard"/>
              </a:rPr>
              <a:t>Deuteronomy 11 v 26 to 28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444817" y="2846401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spells out to the Israelites the consequences of obeying or disobeying.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8472" y="3753102"/>
            <a:ext cx="143429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Isaiah 66 v 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484405" y="3753103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looks favourably on those who respect and obey his word.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5 Psalm19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73769" y="1766689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Chalkboard"/>
              </a:rPr>
              <a:t>Main point(s)</a:t>
            </a:r>
            <a:endParaRPr lang="en-GB" sz="1600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2727" y="1751831"/>
            <a:ext cx="1512168" cy="2705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Chalkboard"/>
              </a:rPr>
              <a:t>Verse(s)</a:t>
            </a:r>
            <a:endParaRPr lang="en-GB" sz="1600" dirty="0" smtClean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  <a:p>
            <a:endParaRPr lang="en-GB" sz="1600" b="1" dirty="0" smtClean="0">
              <a:latin typeface="Chalkboard"/>
            </a:endParaRPr>
          </a:p>
          <a:p>
            <a:endParaRPr lang="en-GB" sz="1600" b="1" dirty="0">
              <a:latin typeface="Chalkboard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25743" y="2183879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Luke 6 v 47 and 48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03881" y="218387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Those who obey Jesus are like a house with solid foundations.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5743" y="2934957"/>
            <a:ext cx="1145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0000"/>
                </a:solidFill>
                <a:latin typeface="Chalkboard"/>
              </a:rPr>
              <a:t>Luke 8 v 21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96291" y="293336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regards those who obey God as his family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33406" y="3684422"/>
            <a:ext cx="1281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Acts 4 v 19, 5 v 29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35879" y="3684423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Peter on two occasions is clear whom to obey when there is a conflict between obeying God or men.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Obedience.</a:t>
            </a:r>
            <a:endParaRPr lang="en-GB" sz="16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56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849</TotalTime>
  <Words>518</Words>
  <Application>Microsoft Office PowerPoint</Application>
  <PresentationFormat>On-screen Show (16:9)</PresentationFormat>
  <Paragraphs>137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52</cp:revision>
  <dcterms:created xsi:type="dcterms:W3CDTF">2020-04-16T13:12:45Z</dcterms:created>
  <dcterms:modified xsi:type="dcterms:W3CDTF">2020-05-28T06:51:09Z</dcterms:modified>
</cp:coreProperties>
</file>