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88" r:id="rId2"/>
    <p:sldId id="475" r:id="rId3"/>
    <p:sldId id="476" r:id="rId4"/>
    <p:sldId id="383" r:id="rId5"/>
    <p:sldId id="565" r:id="rId6"/>
    <p:sldId id="564" r:id="rId7"/>
    <p:sldId id="568" r:id="rId8"/>
    <p:sldId id="570" r:id="rId9"/>
    <p:sldId id="569" r:id="rId10"/>
    <p:sldId id="579" r:id="rId11"/>
    <p:sldId id="573" r:id="rId12"/>
    <p:sldId id="575" r:id="rId13"/>
    <p:sldId id="578" r:id="rId14"/>
    <p:sldId id="577" r:id="rId15"/>
    <p:sldId id="576" r:id="rId16"/>
    <p:sldId id="580" r:id="rId17"/>
    <p:sldId id="571" r:id="rId18"/>
    <p:sldId id="572" r:id="rId19"/>
    <p:sldId id="574" r:id="rId20"/>
    <p:sldId id="581" r:id="rId21"/>
    <p:sldId id="582" r:id="rId22"/>
    <p:sldId id="587" r:id="rId23"/>
    <p:sldId id="586" r:id="rId24"/>
    <p:sldId id="585" r:id="rId25"/>
    <p:sldId id="584" r:id="rId26"/>
    <p:sldId id="583" r:id="rId27"/>
    <p:sldId id="588" r:id="rId28"/>
    <p:sldId id="589" r:id="rId29"/>
    <p:sldId id="594" r:id="rId30"/>
    <p:sldId id="593" r:id="rId31"/>
    <p:sldId id="592" r:id="rId32"/>
    <p:sldId id="591" r:id="rId33"/>
    <p:sldId id="590" r:id="rId34"/>
    <p:sldId id="595" r:id="rId35"/>
    <p:sldId id="413" r:id="rId36"/>
    <p:sldId id="414" r:id="rId37"/>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Cave" initials="LC" lastIdx="3" clrIdx="0">
    <p:extLst>
      <p:ext uri="{19B8F6BF-5375-455C-9EA6-DF929625EA0E}">
        <p15:presenceInfo xmlns:p15="http://schemas.microsoft.com/office/powerpoint/2012/main" userId="7432305f146684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4" autoAdjust="0"/>
  </p:normalViewPr>
  <p:slideViewPr>
    <p:cSldViewPr>
      <p:cViewPr varScale="1">
        <p:scale>
          <a:sx n="141" d="100"/>
          <a:sy n="141" d="100"/>
        </p:scale>
        <p:origin x="642"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5433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7979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0300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004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2309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6499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9851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3251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6443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304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9914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1826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4327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1324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1748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78767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1972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71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86611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9365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375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30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2183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2019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373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14346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90861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2109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the verse reference in English. Then ask everyone to practise reading the reference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70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2401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each verse section in English. Then ask everyone to practise reading each verse section in English. Then practise reading all the verse in English.</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238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166E6EFC-D87C-4494-87EA-A4DAB8FEE6A0}"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dirty="0"/>
              <a:t>understandyourbible.org/practise-</a:t>
            </a:r>
            <a:r>
              <a:rPr lang="en-GB" dirty="0" err="1"/>
              <a:t>english</a:t>
            </a:r>
            <a:endParaRPr lang="en-GB" dirty="0"/>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D91F355E-CAE8-446F-895C-402DD9215B08}"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B19B6344-05DF-4837-86FB-1983469B88A9}"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4BDCF7E-5B3D-4553-9CAF-71150DC050B2}"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CBE9C43-520D-4092-AFF5-CA1FB2878F26}"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51D46E3D-9915-4345-A357-C32DDAFF1876}"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4754A354-C1CC-4A15-8713-6595B0A45EB8}"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7361648-7AFE-4998-AB54-B3C232721002}"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F309100-4CF4-494A-A0DE-C1F8F83B7118}"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847ED0D-EA50-441B-B5C7-D2476A34FF0A}"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56B54A9-6ED9-4C15-BA7B-A685ABF8A59A}"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9F8053BD-58A2-404C-91CC-79F4B80E118B}"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61CD0661-2B37-84F4-D927-6B71DC2D96A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8014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242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now I stand here on trial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because of my hope in the promise made by God to our fathers, to which our twelve tribes hope to attain, as they earnestly worship night and day. And for this hope I am accused by Jews, O king!</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امروز به‌‌خاطر امید به آنچه خدا به پدران ما وعده داده است، محاکمه می‌شوم. این همان وعده‌ای است که دوازده قبیلة ما از صمیم دل، شب و روز به امید دستیابی به آن عبادت می‌کنند. آری، ای پادشاه، در خصوص همین امید است که یهودیان مرا متهم می‌کنند.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ئێستاش حوکم دەدرێم لەبەر ئەوەی هیوام بەو بەڵێنە هەیە کە خودا بە باوباپیرانمانی داوە. ئەمە ئەو بەڵێنەیە کە دوازدە هۆزەکەمان شەو و ڕۆژ بە هیوای هاتنەدی، بە پەرۆشەوە خواپەرستی دەکەن. ئەی پاشا، لەبەر ئەم هیوایە جولەکە تۆمەتبارم دەکەن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07188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242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now I stand here on trial because of my hope in the promise made by God to our fathers,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to which our twelve tribes hope to attain, as they earnestly worship night and day. And for this hope I am accused by Jews, O king!</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امروز به‌‌خاطر امید به آنچه خدا به پدران ما وعده داده است، محاکمه می‌شوم. این همان وعده‌ای است که دوازده قبیلة ما از صمیم دل، شب و روز به امید دستیابی به آن عبادت می‌کنند. آری، ای پادشاه، در خصوص همین امید است که یهودیان مرا متهم می‌کنند.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ئێستاش حوکم دەدرێم لەبەر ئەوەی هیوام بەو بەڵێنە هەیە کە خودا بە باوباپیرانمانی داوە. ئەمە ئەو بەڵێنەیە کە دوازدە هۆزەکەمان شەو و ڕۆژ بە هیوای هاتنەدی، بە پەرۆشەوە خواپەرستی دەکەن. ئەی پاشا، لەبەر ئەم هیوایە جولەکە تۆمەتبارم دەکەن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75619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242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now I stand here on trial because of my hope in the promise made by God to our fathers, to which our twelve tribes hope to attain,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as they earnestly worship night and day. And for this hope I am accused by Jews, O king!</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امروز به‌‌خاطر امید به آنچه خدا به پدران ما وعده داده است، محاکمه می‌شوم. این همان وعده‌ای است که دوازده قبیلة ما از صمیم دل، شب و روز به امید دستیابی به آن عبادت می‌کنند. آری، ای پادشاه، در خصوص همین امید است که یهودیان مرا متهم می‌کنند.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ئێستاش حوکم دەدرێم لەبەر ئەوەی هیوام بەو بەڵێنە هەیە کە خودا بە باوباپیرانمانی داوە. ئەمە ئەو بەڵێنەیە کە دوازدە هۆزەکەمان شەو و ڕۆژ بە هیوای هاتنەدی، بە پەرۆشەوە خواپەرستی دەکەن. ئەی پاشا، لەبەر ئەم هیوایە جولەکە تۆمەتبارم دەکەن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47327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242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now I stand here on trial because of my hope in the promise made by God to our fathers, to which our twelve tribes hope to attain, as they earnestly worship night and day.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for this hope I am accused by Jews, O king!</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امروز به‌‌خاطر امید به آنچه خدا به پدران ما وعده داده است، محاکمه می‌شوم. این همان وعده‌ای است که دوازده قبیلة ما از صمیم دل، شب و روز به امید دستیابی به آن عبادت می‌کنند. آری، ای پادشاه، در خصوص همین امید است که یهودیان مرا متهم می‌کنند.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ئێستاش حوکم دەدرێم لەبەر ئەوەی هیوام بەو بەڵێنە هەیە کە خودا بە باوباپیرانمانی داوە. ئەمە ئەو بەڵێنەیە کە دوازدە هۆزەکەمان شەو و ڕۆژ بە هیوای هاتنەدی، بە پەرۆشەوە خواپەرستی دەکەن. ئەی پاشا، لەبەر ئەم هیوایە جولەکە تۆمەتبارم دەکەن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0248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242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 </a:t>
            </a:r>
            <a:r>
              <a:rPr kumimoji="0" lang="en-GB" sz="2000" b="1" i="0" u="none" strike="noStrike" kern="0" cap="none" spc="0" normalizeH="0" baseline="0" noProof="0" dirty="0">
                <a:ln>
                  <a:noFill/>
                </a:ln>
                <a:solidFill>
                  <a:srgbClr val="333333"/>
                </a:solidFill>
                <a:effectLst/>
                <a:uLnTx/>
                <a:uFillTx/>
                <a:latin typeface="Chalkboard"/>
                <a:ea typeface="+mn-ea"/>
                <a:cs typeface="+mn-cs"/>
              </a:rPr>
              <a:t>And now I stand here on trial because of my hope in the promise made by God to our fathers, to which our twelve tribes hope to attain, as they earnestly worship night and day. And for this hope I am accused by Jews, O king!</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709017"/>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و امروز به‌‌خاطر امید به آنچه خدا به پدران ما وعده داده است، محاکمه می‌شوم. این همان وعده‌ای است که دوازده قبیلة ما از صمیم دل، شب و روز به امید دستیابی به آن عبادت می‌کنند. آری، ای پادشاه، در خصوص همین امید است که یهودیان مرا متهم می‌کنند.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ئێستاش حوکم دەدرێم لەبەر ئەوەی هیوام بەو بەڵێنە هەیە کە خودا بە باوباپیرانمانی داوە. ئەمە ئەو بەڵێنەیە کە دوازدە هۆزەکەمان شەو و ڕۆژ بە هیوای هاتنەدی، بە پەرۆشەوە خواپەرستی دەکەن. ئەی پاشا، لەبەر ئەم هیوایە جولەکە تۆمەتبارم دەکەن</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26 verses 6 and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7,6:26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66013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28 verse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23144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this reason, therefore,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I have asked to see you and speak with you, since it is because of the hope of Israel that I am wearing this chain</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از همین‌‌رو خواستم شما را ببینم و با شما سخن بگویم، زیرا به‌‌خاطر امید اسرائیل است که مرا بدین زنجیر بسته‌اند.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 داوام کرد بتانبینم و قسەتان لەگەڵ بکەم، چونکە لە پێناوی هیوای ئیسرائیل ئەم زنجیرەم پێوەیە.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28 verse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66450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this reason, therefore, I have asked to see you and speak with you,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since it is because of the hope of Israel that I am wearing this chain</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از همین‌‌رو خواستم شما را ببینم و با شما سخن بگویم، زیرا به‌‌خاطر امید اسرائیل است که مرا بدین زنجیر بسته‌اند.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 داوام کرد بتانبینم و قسەتان لەگەڵ بکەم، چونکە لە پێناوی هیوای ئیسرائیل ئەم زنجیرەم پێوەیە.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28 verse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229911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For this reason, therefore, I have asked to see you and speak with you, since it is because of the hope of Israel that I am wearing this chain</a:t>
            </a:r>
            <a:endParaRPr kumimoji="0" lang="en-GB" sz="24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از همین‌‌رو خواستم شما را ببینم و با شما سخن بگویم، زیرا به‌‌خاطر امید اسرائیل است که مرا بدین زنجیر بسته‌اند.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لەبەر ئەوە داوام کرد بتانبینم و قسەتان لەگەڵ بکەم، چونکە لە پێناوی هیوای ئیسرائیل ئەم زنجیرەم پێوەیە.</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Acts chapter 28 verse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کردار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20:28 </a:t>
            </a:r>
            <a:r>
              <a:rPr kumimoji="0" lang="fa-IR" sz="2400" b="1" i="0" u="none" strike="noStrike" kern="1200" cap="none" spc="0" normalizeH="0" baseline="0" noProof="0" dirty="0">
                <a:ln>
                  <a:noFill/>
                </a:ln>
                <a:solidFill>
                  <a:srgbClr val="000000"/>
                </a:solidFill>
                <a:effectLst/>
                <a:uLnTx/>
                <a:uFillTx/>
                <a:latin typeface="Chalkboard"/>
                <a:ea typeface="+mn-ea"/>
                <a:cs typeface="+mn-cs"/>
              </a:rPr>
              <a:t>اعمال رسولان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7249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practise reading important Bible verses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خواندن آیات مهم کتاب مقدس را تمرین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ئێمە مەشق دەکەین بە خوێندنەوەی ئایەتە گرنگەکانی کتێبی پیرۆز</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8AAAE03A-23EC-0229-B503-377601675C48}"/>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4159312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683568" y="1054615"/>
            <a:ext cx="7848872"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a:t>
            </a:r>
            <a:r>
              <a:rPr lang="en-GB" dirty="0">
                <a:solidFill>
                  <a:srgbClr val="000000"/>
                </a:solidFill>
                <a:latin typeface="Chalkboard"/>
              </a:rPr>
              <a:t>that give</a:t>
            </a:r>
            <a:r>
              <a:rPr kumimoji="0" lang="en-GB" b="0" i="0" u="none" strike="noStrike" kern="0" cap="none" spc="0" normalizeH="0" baseline="0" noProof="0" dirty="0">
                <a:ln>
                  <a:noFill/>
                </a:ln>
                <a:solidFill>
                  <a:srgbClr val="000000"/>
                </a:solidFill>
                <a:effectLst/>
                <a:uLnTx/>
                <a:uFillTx/>
                <a:latin typeface="Chalkboard"/>
                <a:ea typeface="+mj-ea"/>
                <a:cs typeface="+mj-cs"/>
              </a:rPr>
              <a:t> the promises that God made to the Jews’ father Abraham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وعده هایی را می دهد که خداوند به پدر یهودیان ابراهیم داده است</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کە ئەو بەڵێنانە دەدەن کە خودا بە ئیبراهیمی باوکی جولەکەکان داوە</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155230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47065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 will bless you and make your name great, 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156489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286169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9897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him who dishonours you I will curse, 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2150273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and him who dishonours you I will curse,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and in you all the families of the earth shall be blessed.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30642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And I will make of you a great nation, and I will bless you and make your name great, so that you will be a blessing. I will bless those who bless you, and him who dishonours you I will curse, and in you all the families of the earth shall be blessed.</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498184" y="2749146"/>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از تو قومی بزرگ پدید خواهم آورد و تو را برکت خواهم داد؛ نام تو را بزرگ خواهم ساخت و تو برکت خواهی بود. برکت خواهم داد به کسانی که تو را برکت دهند، و لعنت خواهم کرد کسی را که تو را لعنت کند؛ و همۀ طوایف زمین به واسطۀ تو برکت خواهند یافت.»</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«جا دەتکەمە نەتەوەیەکی مەزن، بەرەکەتدارت دەکەم، ناوت مەزن دەکەم، دەبیتە بەرەکەت .ئەوانەی داوای بەرەکەتت بۆ دەکەن بەرەکەتداریان دەکەم، نەفرەتیش لە نەفرەتکارانت دەکەم. هەموو نەتەوەکانی سەر زەویش لە ڕێگەی تۆوە بەرەکەتدار دەبن.»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12 verses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3,2:12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918197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90851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 will give to you and to your offspring forever. I will make your offspring as the dust of the earth, so that if one can count the dust of the earth, your offspring also can be counted.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79791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755577" y="935720"/>
            <a:ext cx="7931224"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look at groups of verses that show the Bible message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ما به گروه‌هایی از آیات که پیام کتاب مقدس را نشان می‌دهند نگاه خواهیم کرد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a:ln>
                  <a:noFill/>
                </a:ln>
                <a:solidFill>
                  <a:srgbClr val="000000"/>
                </a:solidFill>
                <a:effectLst/>
                <a:uLnTx/>
                <a:uFillTx/>
                <a:latin typeface="Chalkboard"/>
                <a:ea typeface="+mn-ea"/>
                <a:cs typeface="+mn-cs"/>
              </a:rPr>
              <a:t>سەیری کۆمەڵێک ئایەت دەکەین کە پەیامی کتێبی پیرۆز نیشان دەدەن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extBox 9">
            <a:extLst>
              <a:ext uri="{FF2B5EF4-FFF2-40B4-BE49-F238E27FC236}">
                <a16:creationId xmlns:a16="http://schemas.microsoft.com/office/drawing/2014/main" id="{4891033A-2368-C9F7-FB32-BA64AE86463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066891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I will make your offspring as the dust of the earth, so that if one can count the dust of the earth, your offspring also can be counted.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58179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I will make your offspring as the dust of the earth,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so that if one can count the dust of the earth, your offspring also can be counted.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85829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I will make your offspring as the dust of the earth, so that if one can count the dust of the earth, </a:t>
            </a:r>
            <a:r>
              <a:rPr kumimoji="0" lang="en-GB" sz="2000" b="1" i="0" u="none" strike="noStrike" kern="0" cap="none" spc="0" normalizeH="0" baseline="0" noProof="0" dirty="0">
                <a:ln>
                  <a:noFill/>
                </a:ln>
                <a:solidFill>
                  <a:schemeClr val="bg1">
                    <a:lumMod val="85000"/>
                  </a:schemeClr>
                </a:solidFill>
                <a:effectLst/>
                <a:uLnTx/>
                <a:uFillTx/>
                <a:latin typeface="Chalkboard"/>
                <a:ea typeface="+mn-ea"/>
                <a:cs typeface="+mn-cs"/>
              </a:rPr>
              <a:t>your offspring also can be counted.</a:t>
            </a:r>
            <a:endParaRPr kumimoji="0" lang="en-GB" sz="20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47593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I will make your offspring as the dust of the earth, so that if one can count the dust of the earth, your offspring also can be counted.</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13 verses 15 and 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16,15:13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1810508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532168"/>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000" b="1" i="0" u="none" strike="noStrike" kern="0" cap="none" spc="0" normalizeH="0" baseline="0" noProof="0" dirty="0">
                <a:ln>
                  <a:noFill/>
                </a:ln>
                <a:solidFill>
                  <a:srgbClr val="333333"/>
                </a:solidFill>
                <a:effectLst/>
                <a:uLnTx/>
                <a:uFillTx/>
                <a:latin typeface="Chalkboard"/>
                <a:ea typeface="+mn-ea"/>
                <a:cs typeface="+mn-cs"/>
              </a:rPr>
              <a:t>for all the land that you see I will give to you and to your offspring forever. I will make your offspring as the dust of the earth, so that if one can count the dust of the earth, your offspring also can be counted.</a:t>
            </a:r>
            <a:endParaRPr kumimoji="0" lang="en-GB" sz="20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79135" y="3422259"/>
            <a:ext cx="8064896"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0000"/>
                </a:solidFill>
                <a:effectLst/>
                <a:uLnTx/>
                <a:uFillTx/>
                <a:latin typeface="Chalkboard"/>
                <a:ea typeface="+mn-ea"/>
                <a:cs typeface="+mn-cs"/>
              </a:rPr>
              <a:t>چونکە هەموو ئەو خاکەی دەیبینیت بۆ هەتاهەتایە دەیدەمە خۆت و نەوەکانتنەوەشت وەک خۆڵی زەوی لێ دەکەم، تاکو ئەگەر یەکێک توانی خۆڵی زەوی بژمێرێت، ئەوا نەوەی تۆش بژمێردرێت. .</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899592" y="2588918"/>
            <a:ext cx="7699820" cy="70788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000" b="0" i="0" u="none" strike="noStrike" kern="1200" cap="none" spc="0" normalizeH="0" baseline="0" noProof="0">
                <a:ln>
                  <a:noFill/>
                </a:ln>
                <a:solidFill>
                  <a:srgbClr val="000000"/>
                </a:solidFill>
                <a:effectLst/>
                <a:uLnTx/>
                <a:uFillTx/>
                <a:latin typeface="Chalkboard"/>
                <a:ea typeface="+mn-ea"/>
                <a:cs typeface="+mn-cs"/>
              </a:rPr>
              <a:t>نسل تو را همچون غبار زمین می‌گردانم، چنانکه اگر کسی بتواند غبار زمین را بشمارد، نسل تو را نیز می‌توان شمرد.</a:t>
            </a:r>
            <a:endParaRPr kumimoji="0" lang="en-GB" sz="2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Genesis chapter 22 verses 17 and 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18,17:22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پەیدابوون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18,17:22 </a:t>
            </a:r>
            <a:r>
              <a:rPr kumimoji="0" lang="fa-IR" sz="2400" b="1" i="0" u="none" strike="noStrike" kern="1200" cap="none" spc="0" normalizeH="0" baseline="0" noProof="0" dirty="0">
                <a:ln>
                  <a:noFill/>
                </a:ln>
                <a:solidFill>
                  <a:srgbClr val="000000"/>
                </a:solidFill>
                <a:effectLst/>
                <a:uLnTx/>
                <a:uFillTx/>
                <a:latin typeface="Chalkboard"/>
                <a:ea typeface="+mn-ea"/>
                <a:cs typeface="+mn-cs"/>
              </a:rPr>
              <a:t>پدایش</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93568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2" name="TextBox 1">
            <a:extLst>
              <a:ext uri="{FF2B5EF4-FFF2-40B4-BE49-F238E27FC236}">
                <a16:creationId xmlns:a16="http://schemas.microsoft.com/office/drawing/2014/main" id="{7F7D5DBF-676B-41C0-A1FB-717B4DAEA356}"/>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4996744E-E2E8-3275-4FFA-793AFBE9BDC1}"/>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Tree>
    <p:extLst>
      <p:ext uri="{BB962C8B-B14F-4D97-AF65-F5344CB8AC3E}">
        <p14:creationId xmlns:p14="http://schemas.microsoft.com/office/powerpoint/2010/main" val="3607961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34F723BF-575D-459C-3999-1C208829BC3E}"/>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B29C2995-BF65-0755-3415-188416015CDD}"/>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5692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0" name="Title 1">
            <a:extLst>
              <a:ext uri="{FF2B5EF4-FFF2-40B4-BE49-F238E27FC236}">
                <a16:creationId xmlns:a16="http://schemas.microsoft.com/office/drawing/2014/main" id="{80C3C83B-0A44-6387-DAB2-19FBAD8F2A07}"/>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1" name="TextBox 10">
            <a:extLst>
              <a:ext uri="{FF2B5EF4-FFF2-40B4-BE49-F238E27FC236}">
                <a16:creationId xmlns:a16="http://schemas.microsoft.com/office/drawing/2014/main" id="{776CB1FC-F016-FF0F-DC3E-A4891D2E7643}"/>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67511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1594C49-C221-CEF3-C4E5-0395956BA1C7}"/>
              </a:ext>
            </a:extLst>
          </p:cNvPr>
          <p:cNvSpPr txBox="1">
            <a:spLocks noGrp="1"/>
          </p:cNvSpPr>
          <p:nvPr>
            <p:ph idx="1"/>
          </p:nvPr>
        </p:nvSpPr>
        <p:spPr bwMode="auto">
          <a:xfrm>
            <a:off x="917776" y="1203598"/>
            <a:ext cx="7632848" cy="3034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0" noProof="0" dirty="0">
                <a:ln>
                  <a:noFill/>
                </a:ln>
                <a:solidFill>
                  <a:srgbClr val="000000"/>
                </a:solidFill>
                <a:effectLst/>
                <a:uLnTx/>
                <a:uFillTx/>
                <a:latin typeface="Chalkboard"/>
                <a:ea typeface="+mj-ea"/>
                <a:cs typeface="+mj-cs"/>
              </a:rPr>
              <a:t>Verses that tell us that the Jews are part of God’s plan of salvation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آیاتی که به ما می گوید که یهودیان بخشی از برنامه نجات خدا هستند</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baseline="0" noProof="0" dirty="0">
                <a:ln>
                  <a:noFill/>
                </a:ln>
                <a:solidFill>
                  <a:srgbClr val="000000"/>
                </a:solidFill>
                <a:effectLst/>
                <a:uLnTx/>
                <a:uFillTx/>
                <a:latin typeface="Chalkboard"/>
                <a:ea typeface="+mj-ea"/>
                <a:cs typeface="+mj-cs"/>
              </a:rPr>
              <a:t>ئەو ئایەتانەی پێمان دەڵێن جولەکەکان بەشێکن لە پلانی ڕزگاری خودا</a:t>
            </a:r>
            <a:endParaRPr kumimoji="0" lang="en-GB" b="0" i="0" u="none" strike="noStrike" kern="0" cap="none" spc="0" normalizeH="0" baseline="0" noProof="0" dirty="0">
              <a:ln>
                <a:noFill/>
              </a:ln>
              <a:solidFill>
                <a:srgbClr val="000000"/>
              </a:solidFill>
              <a:effectLst/>
              <a:uLnTx/>
              <a:uFillTx/>
              <a:latin typeface="Chalkboard"/>
              <a:ea typeface="+mj-ea"/>
              <a:cs typeface="+mj-cs"/>
            </a:endParaRPr>
          </a:p>
        </p:txBody>
      </p:sp>
      <p:sp>
        <p:nvSpPr>
          <p:cNvPr id="7" name="Title 1">
            <a:extLst>
              <a:ext uri="{FF2B5EF4-FFF2-40B4-BE49-F238E27FC236}">
                <a16:creationId xmlns:a16="http://schemas.microsoft.com/office/drawing/2014/main" id="{30979D98-DFB5-59B0-D1ED-E4526C534A58}"/>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85EEFD26-8956-D3A5-B49A-A22217C593F7}"/>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Tree>
    <p:extLst>
      <p:ext uri="{BB962C8B-B14F-4D97-AF65-F5344CB8AC3E}">
        <p14:creationId xmlns:p14="http://schemas.microsoft.com/office/powerpoint/2010/main" val="170350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C035F682-8A45-865E-88FC-EB0F615E990E}"/>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4 verse 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48502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You worship what you do not know;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we worship what we know, for salvation is from the Jews.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0461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شما آنچه را نمی‌شناسید می‌پرستید، امّا ما آنچه را می‌شناسیم می‌پرستیم، زیرا نجات به‌‌واسطة قوم یهود فراهم می‌آید.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ئەوەی ئێوە دەیپەرستن نایناسن، بەڵام ئەوەی ئێمە دەیپەرستین دەیناسین، چونکە ڕزگاری لە جولەکەوەیە.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4 verse 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000000"/>
                </a:solidFill>
                <a:latin typeface="Chalkboard"/>
              </a:rPr>
              <a:t>                                 </a:t>
            </a:r>
            <a:r>
              <a:rPr kumimoji="0" lang="en-GB" sz="2400" b="1" i="0" u="none" strike="noStrike" kern="1200" cap="none" spc="0" normalizeH="0" baseline="0" noProof="0" dirty="0">
                <a:ln>
                  <a:noFill/>
                </a:ln>
                <a:solidFill>
                  <a:srgbClr val="000000"/>
                </a:solidFill>
                <a:effectLst/>
                <a:uLnTx/>
                <a:uFillTx/>
                <a:latin typeface="Chalkboard"/>
                <a:ea typeface="+mn-ea"/>
                <a:cs typeface="+mn-cs"/>
              </a:rPr>
              <a:t>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44915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You worship what you do not know; we worship what we know, </a:t>
            </a:r>
            <a:r>
              <a:rPr kumimoji="0" lang="en-GB" sz="2400" b="1" i="0" u="none" strike="noStrike" kern="0" cap="none" spc="0" normalizeH="0" baseline="0" noProof="0" dirty="0">
                <a:ln>
                  <a:noFill/>
                </a:ln>
                <a:solidFill>
                  <a:schemeClr val="bg1">
                    <a:lumMod val="85000"/>
                  </a:schemeClr>
                </a:solidFill>
                <a:effectLst/>
                <a:uLnTx/>
                <a:uFillTx/>
                <a:latin typeface="Chalkboard"/>
                <a:ea typeface="+mn-ea"/>
                <a:cs typeface="+mn-cs"/>
              </a:rPr>
              <a:t>for salvation is from the Jews.</a:t>
            </a:r>
            <a:endParaRPr kumimoji="0" lang="en-GB" sz="2400" b="1" i="0" u="none" strike="noStrike" kern="0" cap="none" spc="0" normalizeH="0" baseline="0" noProof="0" dirty="0">
              <a:ln>
                <a:noFill/>
              </a:ln>
              <a:solidFill>
                <a:schemeClr val="bg1">
                  <a:lumMod val="85000"/>
                </a:scheme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0461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شما آنچه را نمی‌شناسید می‌پرستید، امّا ما آنچه را می‌شناسیم می‌پرستیم، زیرا نجات به‌‌واسطة قوم یهود فراهم می‌آید.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ئەوەی ئێوە دەیپەرستن نایناسن، بەڵام ئەوەی ئێمە دەیپەرستین دەیناسین، چونکە ڕزگاری لە جولەکەوەیە.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4 verse 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87385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12" name="Subtitle 2"/>
          <p:cNvSpPr txBox="1">
            <a:spLocks/>
          </p:cNvSpPr>
          <p:nvPr/>
        </p:nvSpPr>
        <p:spPr bwMode="auto">
          <a:xfrm>
            <a:off x="683568" y="1615217"/>
            <a:ext cx="8136904" cy="8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b="1" i="0" u="none" strike="noStrike" kern="0" cap="none" spc="0" normalizeH="0" baseline="0" noProof="0" dirty="0">
                <a:ln>
                  <a:noFill/>
                </a:ln>
                <a:solidFill>
                  <a:srgbClr val="333333"/>
                </a:solidFill>
                <a:effectLst/>
                <a:uLnTx/>
                <a:uFillTx/>
                <a:latin typeface="Chalkboard"/>
                <a:ea typeface="+mn-ea"/>
                <a:cs typeface="+mn-cs"/>
              </a:rPr>
              <a:t>You worship what you do not know; we worship what we know, for salvation is from the Jews.</a:t>
            </a:r>
            <a:endParaRPr kumimoji="0" lang="en-GB" sz="2400" b="1" i="0" u="none" strike="noStrike" kern="0" cap="none" spc="0" normalizeH="0" baseline="0" noProof="0" dirty="0">
              <a:ln>
                <a:noFill/>
              </a:ln>
              <a:solidFill>
                <a:srgbClr val="FFFFFF">
                  <a:lumMod val="85000"/>
                </a:srgbClr>
              </a:solidFill>
              <a:effectLst/>
              <a:uLnTx/>
              <a:uFillTx/>
              <a:latin typeface="Candara" panose="020E0502030303020204" pitchFamily="34" charset="0"/>
              <a:ea typeface="+mn-ea"/>
              <a:cs typeface="+mn-cs"/>
            </a:endParaRPr>
          </a:p>
        </p:txBody>
      </p:sp>
      <p:sp>
        <p:nvSpPr>
          <p:cNvPr id="15" name="Title 1">
            <a:extLst>
              <a:ext uri="{FF2B5EF4-FFF2-40B4-BE49-F238E27FC236}">
                <a16:creationId xmlns:a16="http://schemas.microsoft.com/office/drawing/2014/main" id="{5DD9DBEE-297A-5F16-1231-6921F83170E6}"/>
              </a:ext>
            </a:extLst>
          </p:cNvPr>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reading key Bible verses</a:t>
            </a:r>
          </a:p>
        </p:txBody>
      </p:sp>
      <p:sp>
        <p:nvSpPr>
          <p:cNvPr id="8" name="TextBox 7">
            <a:extLst>
              <a:ext uri="{FF2B5EF4-FFF2-40B4-BE49-F238E27FC236}">
                <a16:creationId xmlns:a16="http://schemas.microsoft.com/office/drawing/2014/main" id="{ECB07EB3-B65B-F2E8-110C-59160EFCA58A}"/>
              </a:ext>
            </a:extLst>
          </p:cNvPr>
          <p:cNvSpPr txBox="1"/>
          <p:nvPr/>
        </p:nvSpPr>
        <p:spPr>
          <a:xfrm>
            <a:off x="539552" y="2604611"/>
            <a:ext cx="8064896"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a:ln>
                  <a:noFill/>
                </a:ln>
                <a:solidFill>
                  <a:srgbClr val="000000"/>
                </a:solidFill>
                <a:effectLst/>
                <a:uLnTx/>
                <a:uFillTx/>
                <a:latin typeface="Chalkboard"/>
                <a:ea typeface="+mn-ea"/>
                <a:cs typeface="+mn-cs"/>
              </a:rPr>
              <a:t>شما آنچه را نمی‌شناسید می‌پرستید، امّا ما آنچه را می‌شناسیم می‌پرستیم، زیرا نجات به‌‌واسطة قوم یهود فراهم می‌آید.</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9" name="TextBox 8">
            <a:extLst>
              <a:ext uri="{FF2B5EF4-FFF2-40B4-BE49-F238E27FC236}">
                <a16:creationId xmlns:a16="http://schemas.microsoft.com/office/drawing/2014/main" id="{131E426C-2D2C-F171-D8A8-EA8D8C5B179F}"/>
              </a:ext>
            </a:extLst>
          </p:cNvPr>
          <p:cNvSpPr txBox="1"/>
          <p:nvPr/>
        </p:nvSpPr>
        <p:spPr>
          <a:xfrm>
            <a:off x="975803" y="3724680"/>
            <a:ext cx="7699820" cy="83099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2400" b="0" i="0" u="none" strike="noStrike" kern="1200" cap="none" spc="0" normalizeH="0" baseline="0" noProof="0" dirty="0">
                <a:ln>
                  <a:noFill/>
                </a:ln>
                <a:solidFill>
                  <a:srgbClr val="000000"/>
                </a:solidFill>
                <a:effectLst/>
                <a:uLnTx/>
                <a:uFillTx/>
                <a:latin typeface="Chalkboard"/>
                <a:ea typeface="+mn-ea"/>
                <a:cs typeface="+mn-cs"/>
              </a:rPr>
              <a:t>ئەوەی ئێوە دەیپەرستن نایناسن، بەڵام ئەوەی ئێمە دەیپەرستین دەیناسین، چونکە ڕزگاری لە جولەکەوەیە. </a:t>
            </a:r>
            <a:endParaRPr kumimoji="0" lang="en-GB" sz="24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16" name="TextBox 15">
            <a:extLst>
              <a:ext uri="{FF2B5EF4-FFF2-40B4-BE49-F238E27FC236}">
                <a16:creationId xmlns:a16="http://schemas.microsoft.com/office/drawing/2014/main" id="{0B116770-4A9B-FD57-A575-5D50CAA7FB6E}"/>
              </a:ext>
            </a:extLst>
          </p:cNvPr>
          <p:cNvSpPr txBox="1"/>
          <p:nvPr/>
        </p:nvSpPr>
        <p:spPr>
          <a:xfrm>
            <a:off x="7884368" y="4719161"/>
            <a:ext cx="56572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a:t>
            </a:r>
          </a:p>
        </p:txBody>
      </p:sp>
      <p:sp>
        <p:nvSpPr>
          <p:cNvPr id="2" name="TextBox 1">
            <a:extLst>
              <a:ext uri="{FF2B5EF4-FFF2-40B4-BE49-F238E27FC236}">
                <a16:creationId xmlns:a16="http://schemas.microsoft.com/office/drawing/2014/main" id="{44F0ABD1-7305-F7CA-89AB-40AF74330F05}"/>
              </a:ext>
            </a:extLst>
          </p:cNvPr>
          <p:cNvSpPr txBox="1"/>
          <p:nvPr/>
        </p:nvSpPr>
        <p:spPr>
          <a:xfrm>
            <a:off x="323528" y="746954"/>
            <a:ext cx="691276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John chapter 4 verse 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یۆحەنا </a:t>
            </a:r>
            <a:r>
              <a:rPr kumimoji="0" lang="en-GB" sz="2400" b="1" i="0" u="none" strike="noStrike" kern="1200" cap="none" spc="0" normalizeH="0" baseline="0" noProof="0" dirty="0">
                <a:ln>
                  <a:noFill/>
                </a:ln>
                <a:solidFill>
                  <a:srgbClr val="000000"/>
                </a:solidFill>
                <a:effectLst/>
                <a:uLnTx/>
                <a:uFillTx/>
                <a:latin typeface="Chalkboard"/>
                <a:ea typeface="+mn-ea"/>
                <a:cs typeface="+mn-cs"/>
              </a:rPr>
              <a:t>   22:4 </a:t>
            </a:r>
            <a:r>
              <a:rPr kumimoji="0" lang="fa-IR" sz="2400" b="1" i="0" u="none" strike="noStrike" kern="1200" cap="none" spc="0" normalizeH="0" baseline="0" noProof="0" dirty="0">
                <a:ln>
                  <a:noFill/>
                </a:ln>
                <a:solidFill>
                  <a:srgbClr val="000000"/>
                </a:solidFill>
                <a:effectLst/>
                <a:uLnTx/>
                <a:uFillTx/>
                <a:latin typeface="Chalkboard"/>
                <a:ea typeface="+mn-ea"/>
                <a:cs typeface="+mn-cs"/>
              </a:rPr>
              <a:t>یوحنا </a:t>
            </a:r>
            <a:endParaRPr kumimoji="0" lang="en-GB" sz="2400" b="1"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577245732"/>
      </p:ext>
    </p:extLst>
  </p:cSld>
  <p:clrMapOvr>
    <a:masterClrMapping/>
  </p:clrMapOvr>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13914</TotalTime>
  <Words>4385</Words>
  <Application>Microsoft Office PowerPoint</Application>
  <PresentationFormat>On-screen Show (16:9)</PresentationFormat>
  <Paragraphs>289</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굴림</vt:lpstr>
      <vt:lpstr>Calibri</vt:lpstr>
      <vt:lpstr>Candara</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549</cp:revision>
  <cp:lastPrinted>2022-06-17T17:24:50Z</cp:lastPrinted>
  <dcterms:created xsi:type="dcterms:W3CDTF">2020-04-16T13:12:45Z</dcterms:created>
  <dcterms:modified xsi:type="dcterms:W3CDTF">2024-02-06T17:20:21Z</dcterms:modified>
</cp:coreProperties>
</file>